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2"/>
    <p:sldMasterId id="2147483681" r:id="rId3"/>
  </p:sldMasterIdLst>
  <p:notesMasterIdLst>
    <p:notesMasterId r:id="rId105"/>
  </p:notesMasterIdLst>
  <p:sldIdLst>
    <p:sldId id="841" r:id="rId4"/>
    <p:sldId id="298" r:id="rId5"/>
    <p:sldId id="1458" r:id="rId6"/>
    <p:sldId id="806" r:id="rId7"/>
    <p:sldId id="777" r:id="rId8"/>
    <p:sldId id="778" r:id="rId9"/>
    <p:sldId id="843" r:id="rId10"/>
    <p:sldId id="1459" r:id="rId11"/>
    <p:sldId id="798" r:id="rId12"/>
    <p:sldId id="1461" r:id="rId13"/>
    <p:sldId id="845" r:id="rId14"/>
    <p:sldId id="858" r:id="rId15"/>
    <p:sldId id="860" r:id="rId16"/>
    <p:sldId id="862" r:id="rId17"/>
    <p:sldId id="863" r:id="rId18"/>
    <p:sldId id="759" r:id="rId19"/>
    <p:sldId id="791" r:id="rId20"/>
    <p:sldId id="793" r:id="rId21"/>
    <p:sldId id="1389" r:id="rId22"/>
    <p:sldId id="797" r:id="rId23"/>
    <p:sldId id="795" r:id="rId24"/>
    <p:sldId id="1460" r:id="rId25"/>
    <p:sldId id="811" r:id="rId26"/>
    <p:sldId id="1549" r:id="rId27"/>
    <p:sldId id="810" r:id="rId28"/>
    <p:sldId id="1550" r:id="rId29"/>
    <p:sldId id="1544" r:id="rId30"/>
    <p:sldId id="1545" r:id="rId31"/>
    <p:sldId id="1546" r:id="rId32"/>
    <p:sldId id="1624" r:id="rId33"/>
    <p:sldId id="1625" r:id="rId34"/>
    <p:sldId id="1551" r:id="rId35"/>
    <p:sldId id="1325" r:id="rId36"/>
    <p:sldId id="818" r:id="rId37"/>
    <p:sldId id="820" r:id="rId38"/>
    <p:sldId id="1547" r:id="rId39"/>
    <p:sldId id="822" r:id="rId40"/>
    <p:sldId id="823" r:id="rId41"/>
    <p:sldId id="825" r:id="rId42"/>
    <p:sldId id="1324" r:id="rId43"/>
    <p:sldId id="826" r:id="rId44"/>
    <p:sldId id="827" r:id="rId45"/>
    <p:sldId id="828" r:id="rId46"/>
    <p:sldId id="829" r:id="rId47"/>
    <p:sldId id="830" r:id="rId48"/>
    <p:sldId id="1548" r:id="rId49"/>
    <p:sldId id="833" r:id="rId50"/>
    <p:sldId id="834" r:id="rId51"/>
    <p:sldId id="984" r:id="rId52"/>
    <p:sldId id="989" r:id="rId53"/>
    <p:sldId id="849" r:id="rId54"/>
    <p:sldId id="848" r:id="rId55"/>
    <p:sldId id="1250" r:id="rId56"/>
    <p:sldId id="851" r:id="rId57"/>
    <p:sldId id="852" r:id="rId58"/>
    <p:sldId id="853" r:id="rId59"/>
    <p:sldId id="854" r:id="rId60"/>
    <p:sldId id="855" r:id="rId61"/>
    <p:sldId id="1552" r:id="rId62"/>
    <p:sldId id="1282" r:id="rId63"/>
    <p:sldId id="1283" r:id="rId64"/>
    <p:sldId id="1251" r:id="rId65"/>
    <p:sldId id="1253" r:id="rId66"/>
    <p:sldId id="1254" r:id="rId67"/>
    <p:sldId id="1255" r:id="rId68"/>
    <p:sldId id="1553" r:id="rId69"/>
    <p:sldId id="1256" r:id="rId70"/>
    <p:sldId id="1257" r:id="rId71"/>
    <p:sldId id="1258" r:id="rId72"/>
    <p:sldId id="1259" r:id="rId73"/>
    <p:sldId id="1156" r:id="rId74"/>
    <p:sldId id="1260" r:id="rId75"/>
    <p:sldId id="1261" r:id="rId76"/>
    <p:sldId id="1262" r:id="rId77"/>
    <p:sldId id="1264" r:id="rId78"/>
    <p:sldId id="1556" r:id="rId79"/>
    <p:sldId id="1265" r:id="rId80"/>
    <p:sldId id="1267" r:id="rId81"/>
    <p:sldId id="1268" r:id="rId82"/>
    <p:sldId id="896" r:id="rId83"/>
    <p:sldId id="1269" r:id="rId84"/>
    <p:sldId id="1270" r:id="rId85"/>
    <p:sldId id="1271" r:id="rId86"/>
    <p:sldId id="1272" r:id="rId87"/>
    <p:sldId id="1273" r:id="rId88"/>
    <p:sldId id="903" r:id="rId89"/>
    <p:sldId id="904" r:id="rId90"/>
    <p:sldId id="905" r:id="rId91"/>
    <p:sldId id="906" r:id="rId92"/>
    <p:sldId id="907" r:id="rId93"/>
    <p:sldId id="939" r:id="rId94"/>
    <p:sldId id="909" r:id="rId95"/>
    <p:sldId id="910" r:id="rId96"/>
    <p:sldId id="1275" r:id="rId97"/>
    <p:sldId id="1274" r:id="rId98"/>
    <p:sldId id="1277" r:id="rId99"/>
    <p:sldId id="1278" r:id="rId100"/>
    <p:sldId id="1279" r:id="rId101"/>
    <p:sldId id="1280" r:id="rId102"/>
    <p:sldId id="1626" r:id="rId103"/>
    <p:sldId id="1284" r:id="rId104"/>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300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008000"/>
    <a:srgbClr val="FF3399"/>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p:scale>
          <a:sx n="76" d="100"/>
          <a:sy n="76" d="100"/>
        </p:scale>
        <p:origin x="-906" y="0"/>
      </p:cViewPr>
      <p:guideLst>
        <p:guide orient="horz" pos="2228"/>
        <p:guide pos="2818"/>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07" Type="http://schemas.openxmlformats.org/officeDocument/2006/relationships/viewProps" Target="viewProps.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slide" Target="slides/slide99.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tableStyles" Target="tableStyles.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zh-CN" altLang="en-US" sz="1200" dirty="0">
                <a:latin typeface="Arial" panose="020B0604020202020204" pitchFamily="34" charset="0"/>
              </a:rPr>
              <a:t>‹#›</a:t>
            </a:fld>
            <a:endParaRPr lang="zh-CN" altLang="en-US" sz="1200" dirty="0">
              <a:latin typeface="Arial" panose="020B0604020202020204" pitchFamily="34" charset="0"/>
            </a:endParaRPr>
          </a:p>
        </p:txBody>
      </p:sp>
    </p:spTree>
    <p:extLst>
      <p:ext uri="{BB962C8B-B14F-4D97-AF65-F5344CB8AC3E}">
        <p14:creationId xmlns:p14="http://schemas.microsoft.com/office/powerpoint/2010/main" val="3994407101"/>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a:ln>
            <a:solidFill>
              <a:srgbClr val="000000">
                <a:alpha val="100000"/>
              </a:srgbClr>
            </a:solidFill>
            <a:miter lim="800000"/>
          </a:ln>
        </p:spPr>
      </p:sp>
      <p:sp>
        <p:nvSpPr>
          <p:cNvPr id="98307" name="备注占位符 2"/>
          <p:cNvSpPr>
            <a:spLocks noGrp="1"/>
          </p:cNvSpPr>
          <p:nvPr>
            <p:ph type="body"/>
          </p:nvPr>
        </p:nvSpPr>
        <p:spPr>
          <a:noFill/>
          <a:ln>
            <a:noFill/>
          </a:ln>
        </p:spPr>
        <p:txBody>
          <a:bodyPr wrap="square" lIns="91440" tIns="45720" rIns="91440" bIns="45720" anchor="t"/>
          <a:lstStyle/>
          <a:p>
            <a:pPr lvl="0" eaLnBrk="1" hangingPunct="1">
              <a:spcBef>
                <a:spcPct val="0"/>
              </a:spcBef>
            </a:pPr>
            <a:r>
              <a:rPr lang="zh-CN" altLang="en-US" dirty="0"/>
              <a:t>建筑防烟、排烟设计是建筑防火安全设计的重要组成部分。火灾中产生的烟气，由于其遮光性，毒性和高温的影响，对人们安全逃生威胁最大。国内外的多次火灾也表明，烟气是造成火灾人员伤亡的最主要因素。建筑物一旦发生火灾，欲确保人员的安全疏散、消防扑救的顺利进行，设置合理的烟气控制方式，建立有效的烟气控制设施是十分必要的</a:t>
            </a:r>
          </a:p>
        </p:txBody>
      </p:sp>
      <p:sp>
        <p:nvSpPr>
          <p:cNvPr id="98308" name="灯片编号占位符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fld id="{9A0DB2DC-4C9A-4742-B13C-FB6460FD3503}" type="slidenum">
              <a:rPr lang="zh-CN" altLang="en-US" sz="1200" dirty="0">
                <a:latin typeface="Arial" panose="020B0604020202020204" pitchFamily="34" charset="0"/>
              </a:rPr>
              <a:t>4</a:t>
            </a:fld>
            <a:endParaRPr lang="zh-CN" altLang="en-US" sz="1200"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比较">
    <p:bg>
      <p:bgRef idx="1001">
        <a:schemeClr val="bg1"/>
      </p:bgRef>
    </p:bg>
    <p:spTree>
      <p:nvGrpSpPr>
        <p:cNvPr id="1" name=""/>
        <p:cNvGrpSpPr/>
        <p:nvPr/>
      </p:nvGrpSpPr>
      <p:grpSpPr>
        <a:xfrm>
          <a:off x="0" y="0"/>
          <a:ext cx="0" cy="0"/>
          <a:chOff x="0" y="0"/>
          <a:chExt cx="0" cy="0"/>
        </a:xfrm>
      </p:grpSpPr>
      <p:grpSp>
        <p:nvGrpSpPr>
          <p:cNvPr id="3074"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dirty="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bg>
      <p:bgRef idx="1001">
        <a:schemeClr val="bg1"/>
      </p:bgRef>
    </p:bg>
    <p:spTree>
      <p:nvGrpSpPr>
        <p:cNvPr id="1" name=""/>
        <p:cNvGrpSpPr/>
        <p:nvPr/>
      </p:nvGrpSpPr>
      <p:grpSpPr>
        <a:xfrm>
          <a:off x="0" y="0"/>
          <a:ext cx="0" cy="0"/>
          <a:chOff x="0" y="0"/>
          <a:chExt cx="0" cy="0"/>
        </a:xfrm>
      </p:grpSpPr>
      <p:pic>
        <p:nvPicPr>
          <p:cNvPr id="4098" name="Picture 2" descr="C:\Users\tt\Desktop\图片1.png"/>
          <p:cNvPicPr>
            <a:picLocks noChangeAspect="1"/>
          </p:cNvPicPr>
          <p:nvPr userDrawn="1"/>
        </p:nvPicPr>
        <p:blipFill>
          <a:blip r:embed="rId2"/>
          <a:srcRect b="6776"/>
          <a:stretch>
            <a:fillRect/>
          </a:stretch>
        </p:blipFill>
        <p:spPr>
          <a:xfrm>
            <a:off x="5608638" y="620713"/>
            <a:ext cx="3535362" cy="4176712"/>
          </a:xfrm>
          <a:prstGeom prst="rect">
            <a:avLst/>
          </a:prstGeom>
          <a:noFill/>
          <a:ln w="9525">
            <a:noFill/>
          </a:ln>
        </p:spPr>
      </p:pic>
      <p:grpSp>
        <p:nvGrpSpPr>
          <p:cNvPr id="4099" name="组合 3"/>
          <p:cNvGrpSpPr/>
          <p:nvPr userDrawn="1"/>
        </p:nvGrpSpPr>
        <p:grpSpPr>
          <a:xfrm>
            <a:off x="0" y="4797425"/>
            <a:ext cx="9150350" cy="1444625"/>
            <a:chOff x="0" y="4797152"/>
            <a:chExt cx="9149938" cy="1445386"/>
          </a:xfrm>
        </p:grpSpPr>
        <p:sp>
          <p:nvSpPr>
            <p:cNvPr id="9" name="矩形 8"/>
            <p:cNvSpPr/>
            <p:nvPr/>
          </p:nvSpPr>
          <p:spPr>
            <a:xfrm>
              <a:off x="0" y="4797152"/>
              <a:ext cx="9143588" cy="1440621"/>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1" name="任意多边形 10"/>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sp>
        <p:nvSpPr>
          <p:cNvPr id="12"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3"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4"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比较">
    <p:bg>
      <p:bgRef idx="1001">
        <a:schemeClr val="bg1"/>
      </p:bgRef>
    </p:bg>
    <p:spTree>
      <p:nvGrpSpPr>
        <p:cNvPr id="1" name=""/>
        <p:cNvGrpSpPr/>
        <p:nvPr/>
      </p:nvGrpSpPr>
      <p:grpSpPr>
        <a:xfrm>
          <a:off x="0" y="0"/>
          <a:ext cx="0" cy="0"/>
          <a:chOff x="0" y="0"/>
          <a:chExt cx="0" cy="0"/>
        </a:xfrm>
      </p:grpSpPr>
      <p:grpSp>
        <p:nvGrpSpPr>
          <p:cNvPr id="5122"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5123" name="组合 7"/>
          <p:cNvGrpSpPr/>
          <p:nvPr userDrawn="1"/>
        </p:nvGrpSpPr>
        <p:grpSpPr>
          <a:xfrm>
            <a:off x="5305425" y="6378581"/>
            <a:ext cx="3816350" cy="393432"/>
            <a:chOff x="5076056" y="6194425"/>
            <a:chExt cx="3816424" cy="394048"/>
          </a:xfrm>
        </p:grpSpPr>
        <p:grpSp>
          <p:nvGrpSpPr>
            <p:cNvPr id="5129"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5132"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318534"/>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dirty="0" smtClean="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四川消防研究所</a:t>
              </a:r>
              <a:endParaRPr kumimoji="0" lang="zh-CN" altLang="zh-CN" sz="1200" b="1" i="0" u="none" strike="noStrike" kern="1200" cap="none" spc="600" normalizeH="0" baseline="30000" noProof="0" dirty="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dirty="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a:t>
              </a:r>
              <a:r>
                <a:rPr kumimoji="0" lang="zh-CN" altLang="zh-CN" sz="1000" b="0" i="0" u="none" strike="noStrike" kern="1200" cap="none" spc="-150" normalizeH="0" baseline="30000" noProof="0" dirty="0" smtClean="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Institute</a:t>
              </a:r>
              <a:endParaRPr kumimoji="0" lang="zh-CN" altLang="zh-CN" sz="1000" b="0" i="0" u="none" strike="noStrike" kern="1200" cap="none" spc="-150" normalizeH="0" baseline="30000" noProof="0" dirty="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endParaRP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标题幻灯片">
    <p:bg>
      <p:bgRef idx="1001">
        <a:schemeClr val="bg1"/>
      </p:bgRef>
    </p:bg>
    <p:spTree>
      <p:nvGrpSpPr>
        <p:cNvPr id="1" name=""/>
        <p:cNvGrpSpPr/>
        <p:nvPr/>
      </p:nvGrpSpPr>
      <p:grpSpPr>
        <a:xfrm>
          <a:off x="0" y="0"/>
          <a:ext cx="0" cy="0"/>
          <a:chOff x="0" y="0"/>
          <a:chExt cx="0" cy="0"/>
        </a:xfrm>
      </p:grpSpPr>
      <p:pic>
        <p:nvPicPr>
          <p:cNvPr id="6146" name="Picture 2" descr="C:\Users\tt\Desktop\图片1.png"/>
          <p:cNvPicPr>
            <a:picLocks noChangeAspect="1"/>
          </p:cNvPicPr>
          <p:nvPr userDrawn="1"/>
        </p:nvPicPr>
        <p:blipFill>
          <a:blip r:embed="rId2"/>
          <a:srcRect b="6776"/>
          <a:stretch>
            <a:fillRect/>
          </a:stretch>
        </p:blipFill>
        <p:spPr>
          <a:xfrm>
            <a:off x="5608638" y="620713"/>
            <a:ext cx="3535362" cy="4176712"/>
          </a:xfrm>
          <a:prstGeom prst="rect">
            <a:avLst/>
          </a:prstGeom>
          <a:noFill/>
          <a:ln w="9525">
            <a:noFill/>
          </a:ln>
        </p:spPr>
      </p:pic>
      <p:grpSp>
        <p:nvGrpSpPr>
          <p:cNvPr id="6147" name="组合 3"/>
          <p:cNvGrpSpPr/>
          <p:nvPr userDrawn="1"/>
        </p:nvGrpSpPr>
        <p:grpSpPr>
          <a:xfrm>
            <a:off x="0" y="4797425"/>
            <a:ext cx="9150350" cy="1444625"/>
            <a:chOff x="0" y="4797152"/>
            <a:chExt cx="9149938" cy="1445386"/>
          </a:xfrm>
        </p:grpSpPr>
        <p:sp>
          <p:nvSpPr>
            <p:cNvPr id="9" name="矩形 8"/>
            <p:cNvSpPr/>
            <p:nvPr/>
          </p:nvSpPr>
          <p:spPr>
            <a:xfrm>
              <a:off x="0" y="4797152"/>
              <a:ext cx="9143588" cy="1440621"/>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1" name="任意多边形 10"/>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sp>
        <p:nvSpPr>
          <p:cNvPr id="12"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3"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4"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比较">
    <p:bg>
      <p:bgPr>
        <a:solidFill>
          <a:schemeClr val="bg1"/>
        </a:solidFill>
        <a:effectLst/>
      </p:bgPr>
    </p:bg>
    <p:spTree>
      <p:nvGrpSpPr>
        <p:cNvPr id="1" name=""/>
        <p:cNvGrpSpPr/>
        <p:nvPr/>
      </p:nvGrpSpPr>
      <p:grpSpPr>
        <a:xfrm>
          <a:off x="0" y="0"/>
          <a:ext cx="0" cy="0"/>
          <a:chOff x="0" y="0"/>
          <a:chExt cx="0" cy="0"/>
        </a:xfrm>
      </p:grpSpPr>
      <p:grpSp>
        <p:nvGrpSpPr>
          <p:cNvPr id="7170"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1" y="connsiteY0-2"/>
                </a:cxn>
                <a:cxn ang="0">
                  <a:pos x="connsiteX1-3" y="connsiteY1-4"/>
                </a:cxn>
                <a:cxn ang="0">
                  <a:pos x="connsiteX2-5" y="connsiteY2-6"/>
                </a:cxn>
                <a:cxn ang="0">
                  <a:pos x="connsiteX3-7" y="connsiteY3-8"/>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7171" name="组合 7"/>
          <p:cNvGrpSpPr/>
          <p:nvPr userDrawn="1"/>
        </p:nvGrpSpPr>
        <p:grpSpPr>
          <a:xfrm>
            <a:off x="5305425" y="6378575"/>
            <a:ext cx="3816350" cy="430213"/>
            <a:chOff x="5076056" y="6194425"/>
            <a:chExt cx="3816424" cy="430887"/>
          </a:xfrm>
        </p:grpSpPr>
        <p:grpSp>
          <p:nvGrpSpPr>
            <p:cNvPr id="7177"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7180"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比较">
    <p:bg>
      <p:bgPr>
        <a:solidFill>
          <a:schemeClr val="bg1"/>
        </a:solidFill>
        <a:effectLst/>
      </p:bgPr>
    </p:bg>
    <p:spTree>
      <p:nvGrpSpPr>
        <p:cNvPr id="1" name=""/>
        <p:cNvGrpSpPr/>
        <p:nvPr/>
      </p:nvGrpSpPr>
      <p:grpSpPr>
        <a:xfrm>
          <a:off x="0" y="0"/>
          <a:ext cx="0" cy="0"/>
          <a:chOff x="0" y="0"/>
          <a:chExt cx="0" cy="0"/>
        </a:xfrm>
      </p:grpSpPr>
      <p:grpSp>
        <p:nvGrpSpPr>
          <p:cNvPr id="8194"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1" y="connsiteY0-2"/>
                </a:cxn>
                <a:cxn ang="0">
                  <a:pos x="connsiteX1-3" y="connsiteY1-4"/>
                </a:cxn>
                <a:cxn ang="0">
                  <a:pos x="connsiteX2-5" y="connsiteY2-6"/>
                </a:cxn>
                <a:cxn ang="0">
                  <a:pos x="connsiteX3-7" y="connsiteY3-8"/>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8195" name="组合 7"/>
          <p:cNvGrpSpPr/>
          <p:nvPr userDrawn="1"/>
        </p:nvGrpSpPr>
        <p:grpSpPr>
          <a:xfrm>
            <a:off x="5305425" y="6378575"/>
            <a:ext cx="3816350" cy="430213"/>
            <a:chOff x="5076056" y="6194425"/>
            <a:chExt cx="3816424" cy="430887"/>
          </a:xfrm>
        </p:grpSpPr>
        <p:grpSp>
          <p:nvGrpSpPr>
            <p:cNvPr id="8201"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8204"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_比较">
    <p:bg>
      <p:bgPr>
        <a:solidFill>
          <a:schemeClr val="bg1"/>
        </a:solidFill>
        <a:effectLst/>
      </p:bgPr>
    </p:bg>
    <p:spTree>
      <p:nvGrpSpPr>
        <p:cNvPr id="1" name=""/>
        <p:cNvGrpSpPr/>
        <p:nvPr/>
      </p:nvGrpSpPr>
      <p:grpSpPr>
        <a:xfrm>
          <a:off x="0" y="0"/>
          <a:ext cx="0" cy="0"/>
          <a:chOff x="0" y="0"/>
          <a:chExt cx="0" cy="0"/>
        </a:xfrm>
      </p:grpSpPr>
      <p:grpSp>
        <p:nvGrpSpPr>
          <p:cNvPr id="9218"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1" y="connsiteY0-2"/>
                </a:cxn>
                <a:cxn ang="0">
                  <a:pos x="connsiteX1-3" y="connsiteY1-4"/>
                </a:cxn>
                <a:cxn ang="0">
                  <a:pos x="connsiteX2-5" y="connsiteY2-6"/>
                </a:cxn>
                <a:cxn ang="0">
                  <a:pos x="connsiteX3-7" y="connsiteY3-8"/>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9219" name="组合 7"/>
          <p:cNvGrpSpPr/>
          <p:nvPr userDrawn="1"/>
        </p:nvGrpSpPr>
        <p:grpSpPr>
          <a:xfrm>
            <a:off x="5305425" y="6378575"/>
            <a:ext cx="3816350" cy="430213"/>
            <a:chOff x="5076056" y="6194425"/>
            <a:chExt cx="3816424" cy="430887"/>
          </a:xfrm>
        </p:grpSpPr>
        <p:grpSp>
          <p:nvGrpSpPr>
            <p:cNvPr id="9225"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9228"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比较">
    <p:bg>
      <p:bgPr>
        <a:solidFill>
          <a:schemeClr val="bg1"/>
        </a:solidFill>
        <a:effectLst/>
      </p:bgPr>
    </p:bg>
    <p:spTree>
      <p:nvGrpSpPr>
        <p:cNvPr id="1" name=""/>
        <p:cNvGrpSpPr/>
        <p:nvPr/>
      </p:nvGrpSpPr>
      <p:grpSpPr>
        <a:xfrm>
          <a:off x="0" y="0"/>
          <a:ext cx="0" cy="0"/>
          <a:chOff x="0" y="0"/>
          <a:chExt cx="0" cy="0"/>
        </a:xfrm>
      </p:grpSpPr>
      <p:grpSp>
        <p:nvGrpSpPr>
          <p:cNvPr id="10242"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1" y="connsiteY0-2"/>
                </a:cxn>
                <a:cxn ang="0">
                  <a:pos x="connsiteX1-3" y="connsiteY1-4"/>
                </a:cxn>
                <a:cxn ang="0">
                  <a:pos x="connsiteX2-5" y="connsiteY2-6"/>
                </a:cxn>
                <a:cxn ang="0">
                  <a:pos x="connsiteX3-7" y="connsiteY3-8"/>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10243" name="组合 7"/>
          <p:cNvGrpSpPr/>
          <p:nvPr userDrawn="1"/>
        </p:nvGrpSpPr>
        <p:grpSpPr>
          <a:xfrm>
            <a:off x="5305425" y="6378575"/>
            <a:ext cx="3816350" cy="430213"/>
            <a:chOff x="5076056" y="6194425"/>
            <a:chExt cx="3816424" cy="430887"/>
          </a:xfrm>
        </p:grpSpPr>
        <p:grpSp>
          <p:nvGrpSpPr>
            <p:cNvPr id="10249"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10252"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6_比较">
    <p:bg>
      <p:bgPr>
        <a:solidFill>
          <a:schemeClr val="bg1"/>
        </a:solidFill>
        <a:effectLst/>
      </p:bgPr>
    </p:bg>
    <p:spTree>
      <p:nvGrpSpPr>
        <p:cNvPr id="1" name=""/>
        <p:cNvGrpSpPr/>
        <p:nvPr/>
      </p:nvGrpSpPr>
      <p:grpSpPr>
        <a:xfrm>
          <a:off x="0" y="0"/>
          <a:ext cx="0" cy="0"/>
          <a:chOff x="0" y="0"/>
          <a:chExt cx="0" cy="0"/>
        </a:xfrm>
      </p:grpSpPr>
      <p:grpSp>
        <p:nvGrpSpPr>
          <p:cNvPr id="11266"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1" y="connsiteY0-2"/>
                </a:cxn>
                <a:cxn ang="0">
                  <a:pos x="connsiteX1-3" y="connsiteY1-4"/>
                </a:cxn>
                <a:cxn ang="0">
                  <a:pos x="connsiteX2-5" y="connsiteY2-6"/>
                </a:cxn>
                <a:cxn ang="0">
                  <a:pos x="connsiteX3-7" y="connsiteY3-8"/>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11267" name="组合 7"/>
          <p:cNvGrpSpPr/>
          <p:nvPr userDrawn="1"/>
        </p:nvGrpSpPr>
        <p:grpSpPr>
          <a:xfrm>
            <a:off x="5305425" y="6378575"/>
            <a:ext cx="3816350" cy="430213"/>
            <a:chOff x="5076056" y="6194425"/>
            <a:chExt cx="3816424" cy="430887"/>
          </a:xfrm>
        </p:grpSpPr>
        <p:grpSp>
          <p:nvGrpSpPr>
            <p:cNvPr id="11273"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11276"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t>‹#›</a:t>
            </a:fld>
            <a:endParaRPr lang="zh-CN" altLang="en-US" dirty="0"/>
          </a:p>
        </p:txBody>
      </p:sp>
    </p:spTree>
  </p:cSld>
  <p:clrMapOvr>
    <a:masterClrMapping/>
  </p:clrMapOvr>
  <p:transition spd="slow">
    <p:cu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比较">
    <p:bg>
      <p:bgRef idx="1001">
        <a:schemeClr val="bg1"/>
      </p:bgRef>
    </p:bg>
    <p:spTree>
      <p:nvGrpSpPr>
        <p:cNvPr id="1" name=""/>
        <p:cNvGrpSpPr/>
        <p:nvPr/>
      </p:nvGrpSpPr>
      <p:grpSpPr>
        <a:xfrm>
          <a:off x="0" y="0"/>
          <a:ext cx="0" cy="0"/>
          <a:chOff x="0" y="0"/>
          <a:chExt cx="0" cy="0"/>
        </a:xfrm>
      </p:grpSpPr>
      <p:grpSp>
        <p:nvGrpSpPr>
          <p:cNvPr id="3074" name="组合 2"/>
          <p:cNvGrpSpPr/>
          <p:nvPr userDrawn="1"/>
        </p:nvGrpSpPr>
        <p:grpSpPr>
          <a:xfrm>
            <a:off x="0" y="0"/>
            <a:ext cx="9150350" cy="723900"/>
            <a:chOff x="0" y="4797152"/>
            <a:chExt cx="9149938" cy="1445386"/>
          </a:xfrm>
        </p:grpSpPr>
        <p:sp>
          <p:nvSpPr>
            <p:cNvPr id="8" name="矩形 7"/>
            <p:cNvSpPr/>
            <p:nvPr/>
          </p:nvSpPr>
          <p:spPr>
            <a:xfrm>
              <a:off x="0" y="4797152"/>
              <a:ext cx="9143588" cy="1439047"/>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9" name="任意多边形 8"/>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grpSp>
        <p:nvGrpSpPr>
          <p:cNvPr id="3075" name="组合 7"/>
          <p:cNvGrpSpPr/>
          <p:nvPr userDrawn="1"/>
        </p:nvGrpSpPr>
        <p:grpSpPr>
          <a:xfrm>
            <a:off x="5305425" y="6378575"/>
            <a:ext cx="3816350" cy="430213"/>
            <a:chOff x="5076056" y="6194425"/>
            <a:chExt cx="3816424" cy="430887"/>
          </a:xfrm>
        </p:grpSpPr>
        <p:grpSp>
          <p:nvGrpSpPr>
            <p:cNvPr id="3081" name="组合 8"/>
            <p:cNvGrpSpPr/>
            <p:nvPr/>
          </p:nvGrpSpPr>
          <p:grpSpPr>
            <a:xfrm>
              <a:off x="5076056" y="6270147"/>
              <a:ext cx="825228" cy="318326"/>
              <a:chOff x="1043608" y="1124744"/>
              <a:chExt cx="5185063" cy="2000108"/>
            </a:xfrm>
          </p:grpSpPr>
          <p:sp>
            <p:nvSpPr>
              <p:cNvPr id="14" name="矩形 13"/>
              <p:cNvSpPr/>
              <p:nvPr/>
            </p:nvSpPr>
            <p:spPr>
              <a:xfrm>
                <a:off x="2479973" y="1558077"/>
                <a:ext cx="2623364" cy="6793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pic>
            <p:nvPicPr>
              <p:cNvPr id="3084" name="Picture 4" descr="C:\Users\tt\Desktop\QQ截图20140120174320.jpg"/>
              <p:cNvPicPr>
                <a:picLocks noChangeAspect="1"/>
              </p:cNvPicPr>
              <p:nvPr/>
            </p:nvPicPr>
            <p:blipFill>
              <a:blip r:embed="rId2">
                <a:clrChange>
                  <a:clrFrom>
                    <a:srgbClr val="FFFFFF"/>
                  </a:clrFrom>
                  <a:clrTo>
                    <a:srgbClr val="FFFFFF">
                      <a:alpha val="0"/>
                    </a:srgbClr>
                  </a:clrTo>
                </a:clrChange>
              </a:blip>
              <a:srcRect l="2112" t="14986" r="1540"/>
              <a:stretch>
                <a:fillRect/>
              </a:stretch>
            </p:blipFill>
            <p:spPr>
              <a:xfrm>
                <a:off x="1043608" y="1124744"/>
                <a:ext cx="5185063" cy="2000108"/>
              </a:xfrm>
              <a:prstGeom prst="rect">
                <a:avLst/>
              </a:prstGeom>
              <a:noFill/>
              <a:ln w="9525">
                <a:noFill/>
              </a:ln>
            </p:spPr>
          </p:pic>
        </p:grpSp>
        <p:sp>
          <p:nvSpPr>
            <p:cNvPr id="13" name="TextBox 1"/>
            <p:cNvSpPr>
              <a:spLocks noChangeArrowheads="1"/>
            </p:cNvSpPr>
            <p:nvPr/>
          </p:nvSpPr>
          <p:spPr bwMode="auto">
            <a:xfrm>
              <a:off x="5906335" y="6194425"/>
              <a:ext cx="2986145" cy="430887"/>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200" b="1" i="0" u="none" strike="noStrike" kern="1200" cap="none" spc="600" normalizeH="0" baseline="30000" noProof="0">
                  <a:ln>
                    <a:noFill/>
                  </a:ln>
                  <a:solidFill>
                    <a:schemeClr val="tx1"/>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公安部四川消防研究所</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zh-CN" sz="1000" b="0" i="0" u="none" strike="noStrike" kern="1200" cap="none" spc="-150" normalizeH="0" baseline="30000" noProof="0">
                  <a:ln>
                    <a:noFill/>
                  </a:ln>
                  <a:solidFill>
                    <a:schemeClr val="tx1"/>
                  </a:solidFill>
                  <a:effectLst/>
                  <a:uLnTx/>
                  <a:uFillTx/>
                  <a:latin typeface="黑体" panose="02010609060101010101" pitchFamily="49" charset="-122"/>
                  <a:ea typeface="黑体" panose="02010609060101010101" pitchFamily="49" charset="-122"/>
                  <a:cs typeface="+mn-cs"/>
                  <a:sym typeface="黑体" panose="02010609060101010101" pitchFamily="49" charset="-122"/>
                </a:rPr>
                <a:t>Sichuan Fire Research Institute of Ministry of Public Security</a:t>
              </a:r>
            </a:p>
          </p:txBody>
        </p:sp>
      </p:grpSp>
      <p:sp>
        <p:nvSpPr>
          <p:cNvPr id="16"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7"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8"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标题幻灯片">
    <p:bg>
      <p:bgRef idx="1001">
        <a:schemeClr val="bg1"/>
      </p:bgRef>
    </p:bg>
    <p:spTree>
      <p:nvGrpSpPr>
        <p:cNvPr id="1" name=""/>
        <p:cNvGrpSpPr/>
        <p:nvPr/>
      </p:nvGrpSpPr>
      <p:grpSpPr>
        <a:xfrm>
          <a:off x="0" y="0"/>
          <a:ext cx="0" cy="0"/>
          <a:chOff x="0" y="0"/>
          <a:chExt cx="0" cy="0"/>
        </a:xfrm>
      </p:grpSpPr>
      <p:pic>
        <p:nvPicPr>
          <p:cNvPr id="4098" name="Picture 2" descr="C:\Users\tt\Desktop\图片1.png"/>
          <p:cNvPicPr>
            <a:picLocks noChangeAspect="1"/>
          </p:cNvPicPr>
          <p:nvPr userDrawn="1"/>
        </p:nvPicPr>
        <p:blipFill>
          <a:blip r:embed="rId2"/>
          <a:srcRect b="6776"/>
          <a:stretch>
            <a:fillRect/>
          </a:stretch>
        </p:blipFill>
        <p:spPr>
          <a:xfrm>
            <a:off x="5608638" y="620713"/>
            <a:ext cx="3535362" cy="4176712"/>
          </a:xfrm>
          <a:prstGeom prst="rect">
            <a:avLst/>
          </a:prstGeom>
          <a:noFill/>
          <a:ln w="9525">
            <a:noFill/>
          </a:ln>
        </p:spPr>
      </p:pic>
      <p:grpSp>
        <p:nvGrpSpPr>
          <p:cNvPr id="4099" name="组合 3"/>
          <p:cNvGrpSpPr/>
          <p:nvPr userDrawn="1"/>
        </p:nvGrpSpPr>
        <p:grpSpPr>
          <a:xfrm>
            <a:off x="0" y="4797425"/>
            <a:ext cx="9150350" cy="1444625"/>
            <a:chOff x="0" y="4797152"/>
            <a:chExt cx="9149938" cy="1445386"/>
          </a:xfrm>
        </p:grpSpPr>
        <p:sp>
          <p:nvSpPr>
            <p:cNvPr id="9" name="矩形 8"/>
            <p:cNvSpPr/>
            <p:nvPr/>
          </p:nvSpPr>
          <p:spPr>
            <a:xfrm>
              <a:off x="0" y="4797152"/>
              <a:ext cx="9143588" cy="1440621"/>
            </a:xfrm>
            <a:prstGeom prst="rect">
              <a:avLst/>
            </a:prstGeom>
            <a:gradFill flip="none" rotWithShape="1">
              <a:gsLst>
                <a:gs pos="0">
                  <a:srgbClr val="C00000"/>
                </a:gs>
                <a:gs pos="100000">
                  <a:srgbClr val="C00000">
                    <a:lumMod val="95000"/>
                    <a:lumOff val="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0" name="任意多边形 9"/>
            <p:cNvSpPr/>
            <p:nvPr/>
          </p:nvSpPr>
          <p:spPr>
            <a:xfrm>
              <a:off x="5872348" y="4797631"/>
              <a:ext cx="3277590" cy="1442852"/>
            </a:xfrm>
            <a:custGeom>
              <a:avLst/>
              <a:gdLst>
                <a:gd name="connsiteX0" fmla="*/ 1033153 w 3277590"/>
                <a:gd name="connsiteY0" fmla="*/ 0 h 1442852"/>
                <a:gd name="connsiteX1" fmla="*/ 3265714 w 3277590"/>
                <a:gd name="connsiteY1" fmla="*/ 0 h 1442852"/>
                <a:gd name="connsiteX2" fmla="*/ 3277590 w 3277590"/>
                <a:gd name="connsiteY2" fmla="*/ 1442852 h 1442852"/>
                <a:gd name="connsiteX3" fmla="*/ 0 w 3277590"/>
                <a:gd name="connsiteY3" fmla="*/ 1425039 h 1442852"/>
                <a:gd name="connsiteX4" fmla="*/ 1033153 w 3277590"/>
                <a:gd name="connsiteY4" fmla="*/ 0 h 1442852"/>
                <a:gd name="connsiteX0-1" fmla="*/ 1033153 w 3277590"/>
                <a:gd name="connsiteY0-2" fmla="*/ 0 h 1442852"/>
                <a:gd name="connsiteX1-3" fmla="*/ 3265714 w 3277590"/>
                <a:gd name="connsiteY1-4" fmla="*/ 0 h 1442852"/>
                <a:gd name="connsiteX2-5" fmla="*/ 3277590 w 3277590"/>
                <a:gd name="connsiteY2-6" fmla="*/ 1442852 h 1442852"/>
                <a:gd name="connsiteX3-7" fmla="*/ 0 w 3277590"/>
                <a:gd name="connsiteY3-8" fmla="*/ 1425039 h 1442852"/>
                <a:gd name="connsiteX4-9" fmla="*/ 1033153 w 3277590"/>
                <a:gd name="connsiteY4-10" fmla="*/ 0 h 1442852"/>
                <a:gd name="connsiteX0-11" fmla="*/ 1033153 w 3277590"/>
                <a:gd name="connsiteY0-12" fmla="*/ 0 h 1442852"/>
                <a:gd name="connsiteX1-13" fmla="*/ 3265714 w 3277590"/>
                <a:gd name="connsiteY1-14" fmla="*/ 0 h 1442852"/>
                <a:gd name="connsiteX2-15" fmla="*/ 3277590 w 3277590"/>
                <a:gd name="connsiteY2-16" fmla="*/ 1442852 h 1442852"/>
                <a:gd name="connsiteX3-17" fmla="*/ 0 w 3277590"/>
                <a:gd name="connsiteY3-18" fmla="*/ 1425039 h 1442852"/>
                <a:gd name="connsiteX4-19" fmla="*/ 1033153 w 3277590"/>
                <a:gd name="connsiteY4-20" fmla="*/ 0 h 1442852"/>
                <a:gd name="connsiteX0-21" fmla="*/ 1033153 w 3277590"/>
                <a:gd name="connsiteY0-22" fmla="*/ 0 h 1442852"/>
                <a:gd name="connsiteX1-23" fmla="*/ 3265714 w 3277590"/>
                <a:gd name="connsiteY1-24" fmla="*/ 0 h 1442852"/>
                <a:gd name="connsiteX2-25" fmla="*/ 3277590 w 3277590"/>
                <a:gd name="connsiteY2-26" fmla="*/ 1442852 h 1442852"/>
                <a:gd name="connsiteX3-27" fmla="*/ 0 w 3277590"/>
                <a:gd name="connsiteY3-28" fmla="*/ 1425039 h 1442852"/>
                <a:gd name="connsiteX4-29" fmla="*/ 1033153 w 3277590"/>
                <a:gd name="connsiteY4-30" fmla="*/ 0 h 1442852"/>
              </a:gdLst>
              <a:ahLst/>
              <a:cxnLst>
                <a:cxn ang="0">
                  <a:pos x="connsiteX0-21" y="connsiteY0-22"/>
                </a:cxn>
                <a:cxn ang="0">
                  <a:pos x="connsiteX1-23" y="connsiteY1-24"/>
                </a:cxn>
                <a:cxn ang="0">
                  <a:pos x="connsiteX2-25" y="connsiteY2-26"/>
                </a:cxn>
                <a:cxn ang="0">
                  <a:pos x="connsiteX3-27" y="connsiteY3-28"/>
                </a:cxn>
                <a:cxn ang="0">
                  <a:pos x="connsiteX4-29" y="connsiteY4-30"/>
                </a:cxn>
              </a:cxnLst>
              <a:rect l="l" t="t" r="r" b="b"/>
              <a:pathLst>
                <a:path w="3277590" h="1442852">
                  <a:moveTo>
                    <a:pt x="1033153" y="0"/>
                  </a:moveTo>
                  <a:lnTo>
                    <a:pt x="3265714" y="0"/>
                  </a:lnTo>
                  <a:cubicBezTo>
                    <a:pt x="3269673" y="480951"/>
                    <a:pt x="3273631" y="961901"/>
                    <a:pt x="3277590" y="1442852"/>
                  </a:cubicBezTo>
                  <a:lnTo>
                    <a:pt x="0" y="1425039"/>
                  </a:lnTo>
                  <a:cubicBezTo>
                    <a:pt x="605641" y="1128156"/>
                    <a:pt x="997528" y="641268"/>
                    <a:pt x="1033153" y="0"/>
                  </a:cubicBezTo>
                  <a:close/>
                </a:path>
              </a:pathLst>
            </a:custGeom>
            <a:gradFill flip="none" rotWithShape="1">
              <a:gsLst>
                <a:gs pos="24000">
                  <a:srgbClr val="9A0000">
                    <a:lumMod val="100000"/>
                  </a:srgbClr>
                </a:gs>
                <a:gs pos="100000">
                  <a:srgbClr val="FF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sp>
          <p:nvSpPr>
            <p:cNvPr id="11" name="任意多边形 10"/>
            <p:cNvSpPr/>
            <p:nvPr/>
          </p:nvSpPr>
          <p:spPr>
            <a:xfrm>
              <a:off x="6840415" y="5040923"/>
              <a:ext cx="2303585" cy="1201615"/>
            </a:xfrm>
            <a:custGeom>
              <a:avLst/>
              <a:gdLst>
                <a:gd name="connsiteX0" fmla="*/ 2303585 w 2303585"/>
                <a:gd name="connsiteY0" fmla="*/ 0 h 1201615"/>
                <a:gd name="connsiteX1" fmla="*/ 2303585 w 2303585"/>
                <a:gd name="connsiteY1" fmla="*/ 1201615 h 1201615"/>
                <a:gd name="connsiteX2" fmla="*/ 0 w 2303585"/>
                <a:gd name="connsiteY2" fmla="*/ 1195754 h 1201615"/>
                <a:gd name="connsiteX3" fmla="*/ 2303585 w 2303585"/>
                <a:gd name="connsiteY3" fmla="*/ 0 h 1201615"/>
                <a:gd name="connsiteX0-1" fmla="*/ 2303585 w 2303585"/>
                <a:gd name="connsiteY0-2" fmla="*/ 0 h 1201615"/>
                <a:gd name="connsiteX1-3" fmla="*/ 2303585 w 2303585"/>
                <a:gd name="connsiteY1-4" fmla="*/ 1201615 h 1201615"/>
                <a:gd name="connsiteX2-5" fmla="*/ 0 w 2303585"/>
                <a:gd name="connsiteY2-6" fmla="*/ 1195754 h 1201615"/>
                <a:gd name="connsiteX3-7" fmla="*/ 2303585 w 2303585"/>
                <a:gd name="connsiteY3-8" fmla="*/ 0 h 1201615"/>
                <a:gd name="connsiteX0-9" fmla="*/ 2303585 w 2303585"/>
                <a:gd name="connsiteY0-10" fmla="*/ 0 h 1201615"/>
                <a:gd name="connsiteX1-11" fmla="*/ 2303585 w 2303585"/>
                <a:gd name="connsiteY1-12" fmla="*/ 1201615 h 1201615"/>
                <a:gd name="connsiteX2-13" fmla="*/ 0 w 2303585"/>
                <a:gd name="connsiteY2-14" fmla="*/ 1195754 h 1201615"/>
                <a:gd name="connsiteX3-15" fmla="*/ 2303585 w 2303585"/>
                <a:gd name="connsiteY3-16" fmla="*/ 0 h 1201615"/>
              </a:gdLst>
              <a:ahLst/>
              <a:cxnLst>
                <a:cxn ang="0">
                  <a:pos x="connsiteX0-9" y="connsiteY0-10"/>
                </a:cxn>
                <a:cxn ang="0">
                  <a:pos x="connsiteX1-11" y="connsiteY1-12"/>
                </a:cxn>
                <a:cxn ang="0">
                  <a:pos x="connsiteX2-13" y="connsiteY2-14"/>
                </a:cxn>
                <a:cxn ang="0">
                  <a:pos x="connsiteX3-15" y="connsiteY3-16"/>
                </a:cxn>
              </a:cxnLst>
              <a:rect l="l" t="t" r="r" b="b"/>
              <a:pathLst>
                <a:path w="2303585" h="1201615">
                  <a:moveTo>
                    <a:pt x="2303585" y="0"/>
                  </a:moveTo>
                  <a:lnTo>
                    <a:pt x="2303585" y="1201615"/>
                  </a:lnTo>
                  <a:lnTo>
                    <a:pt x="0" y="1195754"/>
                  </a:lnTo>
                  <a:cubicBezTo>
                    <a:pt x="803031" y="902676"/>
                    <a:pt x="1658816" y="545123"/>
                    <a:pt x="2303585" y="0"/>
                  </a:cubicBezTo>
                  <a:close/>
                </a:path>
              </a:pathLst>
            </a:custGeom>
            <a:gradFill flip="none" rotWithShape="1">
              <a:gsLst>
                <a:gs pos="0">
                  <a:srgbClr val="8A0000"/>
                </a:gs>
                <a:gs pos="100000">
                  <a:srgbClr val="C00000"/>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 typeface="Arial" panose="020B0604020202020204" pitchFamily="34" charset="0"/>
                <a:buNone/>
                <a:defRPr/>
              </a:pPr>
              <a:endParaRPr kumimoji="0" lang="zh-CN" altLang="en-US" sz="1800" b="0" i="0" u="none" strike="noStrike" kern="1200" cap="none" spc="0" normalizeH="0" baseline="30000" noProof="0">
                <a:ln>
                  <a:noFill/>
                </a:ln>
                <a:solidFill>
                  <a:schemeClr val="lt1"/>
                </a:solidFill>
                <a:effectLst/>
                <a:uLnTx/>
                <a:uFillTx/>
                <a:latin typeface="+mn-lt"/>
                <a:ea typeface="+mn-ea"/>
                <a:cs typeface="+mn-cs"/>
              </a:endParaRPr>
            </a:p>
          </p:txBody>
        </p:sp>
      </p:grpSp>
      <p:sp>
        <p:nvSpPr>
          <p:cNvPr id="12" name="日期占位符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3" name="页脚占位符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4" name="灯片编号占位符 3"/>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p>
            <a:pPr algn="r"/>
            <a:fld id="{9A0DB2DC-4C9A-4742-B13C-FB6460FD3503}" type="slidenum">
              <a:rPr lang="zh-CN" altLang="en-US" dirty="0">
                <a:latin typeface="Arial" panose="020B0604020202020204" pitchFamily="34" charset="0"/>
              </a:rPr>
              <a:t>‹#›</a:t>
            </a:fld>
            <a:endParaRPr lang="zh-CN" altLang="en-US" dirty="0">
              <a:latin typeface="Arial" panose="020B0604020202020204" pitchFamily="34" charset="0"/>
            </a:endParaRPr>
          </a:p>
        </p:txBody>
      </p:sp>
    </p:spTree>
  </p:cSld>
  <p:clrMapOvr>
    <a:masterClrMapping/>
  </p:clrMapOvr>
  <p:transition spd="slow">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latin typeface="Arial" panose="020B0604020202020204" pitchFamily="34" charset="0"/>
              </a:defRPr>
            </a:lvl1pPr>
          </a:lstStyle>
          <a:p>
            <a:pPr lvl="0" eaLnBrk="1" hangingPunct="1"/>
            <a:fld id="{9A0DB2DC-4C9A-4742-B13C-FB6460FD3503}" type="slidenum">
              <a:rPr lang="zh-CN" altLang="en-US" dirty="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slow">
    <p:cut/>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文本占位符 2"/>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latin typeface="Arial" panose="020B0604020202020204" pitchFamily="34" charset="0"/>
              </a:defRPr>
            </a:lvl1pPr>
          </a:lstStyle>
          <a:p>
            <a:pPr lvl="0" eaLnBrk="1" hangingPunct="1"/>
            <a:fld id="{9A0DB2DC-4C9A-4742-B13C-FB6460FD3503}" type="slidenum">
              <a:rPr lang="zh-CN" altLang="en-US" dirty="0"/>
              <a:t>‹#›</a:t>
            </a:fld>
            <a:endParaRPr lang="zh-CN" altLang="en-US" dirty="0"/>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ransition spd="slow">
    <p:cut/>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1027" name="文本占位符 2"/>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buFont typeface="Arial" panose="020B0604020202020204" pitchFamily="34" charset="0"/>
              <a:buNone/>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3000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latin typeface="Arial" panose="020B0604020202020204" pitchFamily="34" charset="0"/>
              </a:defRPr>
            </a:lvl1pPr>
          </a:lstStyle>
          <a:p>
            <a:pPr lvl="0" eaLnBrk="1" hangingPunct="1"/>
            <a:fld id="{9A0DB2DC-4C9A-4742-B13C-FB6460FD3503}" type="slidenum">
              <a:rPr lang="zh-CN" altLang="en-US" dirty="0"/>
              <a:t>‹#›</a:t>
            </a:fld>
            <a:endParaRPr lang="zh-CN" altLang="en-US" dirty="0"/>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Lst>
  <p:transition spd="slow">
    <p:cut/>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6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5.xml"/><Relationship Id="rId4" Type="http://schemas.openxmlformats.org/officeDocument/2006/relationships/image" Target="../media/image29.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8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8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8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3"/>
          <p:cNvSpPr/>
          <p:nvPr/>
        </p:nvSpPr>
        <p:spPr>
          <a:xfrm>
            <a:off x="179388" y="404813"/>
            <a:ext cx="5487987" cy="2739211"/>
          </a:xfrm>
          <a:prstGeom prst="rect">
            <a:avLst/>
          </a:prstGeom>
          <a:noFill/>
          <a:ln w="9525">
            <a:noFill/>
          </a:ln>
        </p:spPr>
        <p:txBody>
          <a:bodyPr>
            <a:spAutoFit/>
          </a:bodyPr>
          <a:lstStyle/>
          <a:p>
            <a:pPr algn="ctr" eaLnBrk="0" hangingPunct="0">
              <a:lnSpc>
                <a:spcPct val="150000"/>
              </a:lnSpc>
            </a:pPr>
            <a:r>
              <a:rPr lang="en-US" altLang="zh-CN" sz="4400" b="1" dirty="0">
                <a:solidFill>
                  <a:srgbClr val="984807"/>
                </a:solidFill>
                <a:latin typeface="华文中宋" pitchFamily="2" charset="-122"/>
                <a:ea typeface="华文中宋" pitchFamily="2" charset="-122"/>
              </a:rPr>
              <a:t/>
            </a:r>
            <a:br>
              <a:rPr lang="en-US" altLang="zh-CN" sz="4400" b="1" dirty="0">
                <a:solidFill>
                  <a:srgbClr val="984807"/>
                </a:solidFill>
                <a:latin typeface="华文中宋" pitchFamily="2" charset="-122"/>
                <a:ea typeface="华文中宋" pitchFamily="2" charset="-122"/>
              </a:rPr>
            </a:br>
            <a:r>
              <a:rPr lang="zh-CN" altLang="en-US" sz="2800" b="1" dirty="0">
                <a:solidFill>
                  <a:srgbClr val="984807"/>
                </a:solidFill>
                <a:latin typeface="华文中宋" pitchFamily="2" charset="-122"/>
                <a:ea typeface="华文中宋" pitchFamily="2" charset="-122"/>
              </a:rPr>
              <a:t>中华人民共和国国家标准</a:t>
            </a:r>
            <a:r>
              <a:rPr lang="en-US" altLang="zh-CN" sz="2800" b="1" dirty="0">
                <a:solidFill>
                  <a:srgbClr val="984807"/>
                </a:solidFill>
                <a:latin typeface="华文中宋" pitchFamily="2" charset="-122"/>
                <a:ea typeface="华文中宋" pitchFamily="2" charset="-122"/>
              </a:rPr>
              <a:t/>
            </a:r>
            <a:br>
              <a:rPr lang="en-US" altLang="zh-CN" sz="2800" b="1" dirty="0">
                <a:solidFill>
                  <a:srgbClr val="984807"/>
                </a:solidFill>
                <a:latin typeface="华文中宋" pitchFamily="2" charset="-122"/>
                <a:ea typeface="华文中宋" pitchFamily="2" charset="-122"/>
              </a:rPr>
            </a:br>
            <a:r>
              <a:rPr lang="en-US" altLang="zh-CN" sz="4400" b="1" dirty="0">
                <a:solidFill>
                  <a:srgbClr val="984807"/>
                </a:solidFill>
                <a:latin typeface="华文中宋" pitchFamily="2" charset="-122"/>
                <a:ea typeface="华文中宋" pitchFamily="2" charset="-122"/>
              </a:rPr>
              <a:t>《</a:t>
            </a:r>
            <a:r>
              <a:rPr lang="zh-CN" altLang="en-US" sz="4400" b="1" dirty="0">
                <a:solidFill>
                  <a:srgbClr val="984807"/>
                </a:solidFill>
                <a:latin typeface="华文中宋" pitchFamily="2" charset="-122"/>
                <a:ea typeface="华文中宋" pitchFamily="2" charset="-122"/>
              </a:rPr>
              <a:t>建筑防烟排烟系统技术标准</a:t>
            </a:r>
            <a:r>
              <a:rPr lang="en-US" altLang="zh-CN" sz="4400" b="1" dirty="0">
                <a:solidFill>
                  <a:srgbClr val="984807"/>
                </a:solidFill>
                <a:latin typeface="华文中宋" pitchFamily="2" charset="-122"/>
                <a:ea typeface="华文中宋" pitchFamily="2" charset="-122"/>
              </a:rPr>
              <a:t>》</a:t>
            </a:r>
            <a:r>
              <a:rPr lang="en-US" altLang="zh-CN" sz="4400" b="1" dirty="0">
                <a:latin typeface="黑体" panose="02010609060101010101" pitchFamily="49" charset="-122"/>
                <a:ea typeface="黑体" panose="02010609060101010101" pitchFamily="49" charset="-122"/>
              </a:rPr>
              <a:t/>
            </a:r>
            <a:br>
              <a:rPr lang="en-US" altLang="zh-CN" sz="4400" b="1" dirty="0">
                <a:latin typeface="黑体" panose="02010609060101010101" pitchFamily="49" charset="-122"/>
                <a:ea typeface="黑体" panose="02010609060101010101" pitchFamily="49" charset="-122"/>
              </a:rPr>
            </a:br>
            <a:r>
              <a:rPr lang="en-US" altLang="zh-CN" sz="2800" b="1" dirty="0">
                <a:solidFill>
                  <a:srgbClr val="984807"/>
                </a:solidFill>
                <a:latin typeface="华文中宋" pitchFamily="2" charset="-122"/>
                <a:ea typeface="华文中宋" pitchFamily="2" charset="-122"/>
              </a:rPr>
              <a:t>GB51251-2017 </a:t>
            </a:r>
            <a:endParaRPr lang="en-US" altLang="zh-CN" sz="2800" b="1" dirty="0" smtClean="0">
              <a:solidFill>
                <a:srgbClr val="984807"/>
              </a:solidFill>
              <a:latin typeface="华文中宋" pitchFamily="2" charset="-122"/>
              <a:ea typeface="华文中宋" pitchFamily="2" charset="-122"/>
            </a:endParaRPr>
          </a:p>
          <a:p>
            <a:pPr algn="ctr" eaLnBrk="0" hangingPunct="0">
              <a:lnSpc>
                <a:spcPct val="150000"/>
              </a:lnSpc>
            </a:pPr>
            <a:r>
              <a:rPr lang="zh-CN" altLang="en-US" sz="2800" b="1" dirty="0">
                <a:solidFill>
                  <a:srgbClr val="984807"/>
                </a:solidFill>
                <a:latin typeface="华文中宋" pitchFamily="2" charset="-122"/>
                <a:ea typeface="华文中宋" pitchFamily="2" charset="-122"/>
              </a:rPr>
              <a:t>宣  贯  </a:t>
            </a:r>
            <a:r>
              <a:rPr lang="zh-CN" altLang="en-US" sz="2800" b="1" dirty="0" smtClean="0">
                <a:solidFill>
                  <a:srgbClr val="984807"/>
                </a:solidFill>
                <a:latin typeface="华文中宋" pitchFamily="2" charset="-122"/>
                <a:ea typeface="华文中宋" pitchFamily="2" charset="-122"/>
              </a:rPr>
              <a:t>课  件</a:t>
            </a:r>
            <a:endParaRPr lang="en-US" altLang="zh-CN" sz="2800" b="1" dirty="0">
              <a:solidFill>
                <a:srgbClr val="984807"/>
              </a:solidFill>
              <a:latin typeface="华文中宋" pitchFamily="2" charset="-122"/>
              <a:ea typeface="华文中宋" pitchFamily="2" charset="-122"/>
            </a:endParaRPr>
          </a:p>
        </p:txBody>
      </p:sp>
      <p:sp>
        <p:nvSpPr>
          <p:cNvPr id="12292" name="Rectangle 6"/>
          <p:cNvSpPr/>
          <p:nvPr/>
        </p:nvSpPr>
        <p:spPr>
          <a:xfrm>
            <a:off x="280988" y="857250"/>
            <a:ext cx="5329237" cy="276225"/>
          </a:xfrm>
          <a:prstGeom prst="rect">
            <a:avLst/>
          </a:prstGeom>
          <a:noFill/>
          <a:ln w="9525">
            <a:noFill/>
          </a:ln>
        </p:spPr>
        <p:txBody>
          <a:bodyPr anchor="ctr">
            <a:spAutoFit/>
          </a:bodyPr>
          <a:lstStyle/>
          <a:p>
            <a:pPr eaLnBrk="0" hangingPunct="0"/>
            <a:r>
              <a:rPr lang="zh-CN" altLang="en-US" sz="1200" dirty="0">
                <a:latin typeface="微软雅黑" panose="020B0503020204020204" pitchFamily="34" charset="-122"/>
                <a:ea typeface="微软雅黑" panose="020B0503020204020204" pitchFamily="34" charset="-122"/>
                <a:sym typeface="黑体" panose="02010609060101010101" pitchFamily="49" charset="-122"/>
              </a:rPr>
              <a:t> </a:t>
            </a:r>
            <a:endParaRPr lang="zh-CN" altLang="en-US" sz="1200" dirty="0">
              <a:latin typeface="微软雅黑" panose="020B0503020204020204" pitchFamily="34" charset="-122"/>
              <a:ea typeface="微软雅黑" panose="020B0503020204020204" pitchFamily="34" charset="-122"/>
            </a:endParaRPr>
          </a:p>
        </p:txBody>
      </p:sp>
      <p:sp>
        <p:nvSpPr>
          <p:cNvPr id="12293" name="Rectangle 3"/>
          <p:cNvSpPr txBox="1"/>
          <p:nvPr/>
        </p:nvSpPr>
        <p:spPr>
          <a:xfrm>
            <a:off x="179388" y="4054475"/>
            <a:ext cx="7631112" cy="650875"/>
          </a:xfrm>
          <a:prstGeom prst="rect">
            <a:avLst/>
          </a:prstGeom>
          <a:noFill/>
          <a:ln w="9525">
            <a:noFill/>
          </a:ln>
        </p:spPr>
        <p:txBody>
          <a:bodyPr/>
          <a:lstStyle/>
          <a:p>
            <a:pPr>
              <a:spcBef>
                <a:spcPct val="20000"/>
              </a:spcBef>
            </a:pPr>
            <a:endParaRPr lang="en-US" altLang="zh-CN" b="1" dirty="0" smtClean="0">
              <a:solidFill>
                <a:srgbClr val="984807"/>
              </a:solidFill>
              <a:latin typeface="华文中宋" pitchFamily="2" charset="-122"/>
              <a:ea typeface="华文中宋" pitchFamily="2" charset="-122"/>
            </a:endParaRPr>
          </a:p>
          <a:p>
            <a:pPr indent="1979613">
              <a:spcBef>
                <a:spcPct val="20000"/>
              </a:spcBef>
            </a:pPr>
            <a:r>
              <a:rPr lang="en-US" altLang="zh-CN" sz="2800" b="1" dirty="0" smtClean="0">
                <a:solidFill>
                  <a:srgbClr val="984807"/>
                </a:solidFill>
                <a:latin typeface="华文中宋" pitchFamily="2" charset="-122"/>
                <a:ea typeface="华文中宋" pitchFamily="2" charset="-122"/>
              </a:rPr>
              <a:t>2018</a:t>
            </a:r>
            <a:r>
              <a:rPr lang="zh-CN" altLang="en-US" sz="2800" b="1" dirty="0">
                <a:solidFill>
                  <a:srgbClr val="984807"/>
                </a:solidFill>
                <a:latin typeface="华文中宋" pitchFamily="2" charset="-122"/>
                <a:ea typeface="华文中宋" pitchFamily="2" charset="-122"/>
              </a:rPr>
              <a:t>年</a:t>
            </a:r>
            <a:r>
              <a:rPr lang="en-US" altLang="zh-CN" sz="2800" b="1" dirty="0">
                <a:solidFill>
                  <a:srgbClr val="984807"/>
                </a:solidFill>
                <a:latin typeface="华文中宋" pitchFamily="2" charset="-122"/>
                <a:ea typeface="华文中宋" pitchFamily="2" charset="-122"/>
              </a:rPr>
              <a:t>8</a:t>
            </a:r>
            <a:r>
              <a:rPr lang="zh-CN" altLang="en-US" sz="2800" b="1" dirty="0">
                <a:solidFill>
                  <a:srgbClr val="984807"/>
                </a:solidFill>
                <a:latin typeface="华文中宋" pitchFamily="2" charset="-122"/>
                <a:ea typeface="华文中宋" pitchFamily="2" charset="-122"/>
              </a:rPr>
              <a:t>月</a:t>
            </a: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a:xfrm>
            <a:off x="179388" y="981075"/>
            <a:ext cx="8001000" cy="1217613"/>
          </a:xfrm>
          <a:solidFill>
            <a:srgbClr val="FFFFFF">
              <a:alpha val="100000"/>
            </a:srgbClr>
          </a:solidFill>
          <a:ln>
            <a:solidFill>
              <a:srgbClr val="000000">
                <a:alpha val="100000"/>
              </a:srgbClr>
            </a:solidFill>
            <a:miter lim="800000"/>
          </a:ln>
        </p:spPr>
        <p:txBody>
          <a:bodyPr vert="horz" wrap="square" lIns="91440" tIns="45720" rIns="91440" bIns="45720" anchor="ctr"/>
          <a:lstStyle/>
          <a:p>
            <a:pPr eaLnBrk="1" hangingPunct="1"/>
            <a:r>
              <a:rPr lang="zh-CN" altLang="zh-CN" b="1" dirty="0">
                <a:solidFill>
                  <a:srgbClr val="0000CC"/>
                </a:solidFill>
                <a:ea typeface="黑体" panose="02010609060101010101" pitchFamily="49" charset="-122"/>
              </a:rPr>
              <a:t> </a:t>
            </a:r>
            <a:r>
              <a:rPr lang="zh-CN" altLang="zh-CN" sz="4000" b="1" dirty="0">
                <a:solidFill>
                  <a:srgbClr val="984807"/>
                </a:solidFill>
                <a:latin typeface="华文中宋" pitchFamily="2" charset="-122"/>
                <a:ea typeface="华文中宋" pitchFamily="2" charset="-122"/>
              </a:rPr>
              <a:t>《</a:t>
            </a:r>
            <a:r>
              <a:rPr lang="zh-CN" altLang="en-US" sz="4000" b="1" dirty="0">
                <a:solidFill>
                  <a:srgbClr val="984807"/>
                </a:solidFill>
                <a:latin typeface="华文中宋" pitchFamily="2" charset="-122"/>
                <a:ea typeface="华文中宋" pitchFamily="2" charset="-122"/>
              </a:rPr>
              <a:t>建筑防烟排烟</a:t>
            </a:r>
            <a:r>
              <a:rPr lang="zh-CN" altLang="zh-CN" sz="4000" b="1" dirty="0">
                <a:solidFill>
                  <a:srgbClr val="984807"/>
                </a:solidFill>
                <a:latin typeface="华文中宋" pitchFamily="2" charset="-122"/>
                <a:ea typeface="华文中宋" pitchFamily="2" charset="-122"/>
              </a:rPr>
              <a:t>系统</a:t>
            </a:r>
            <a:r>
              <a:rPr lang="zh-CN" altLang="en-US" sz="4000" b="1" dirty="0">
                <a:solidFill>
                  <a:srgbClr val="984807"/>
                </a:solidFill>
                <a:latin typeface="华文中宋" pitchFamily="2" charset="-122"/>
                <a:ea typeface="华文中宋" pitchFamily="2" charset="-122"/>
              </a:rPr>
              <a:t>技术标准</a:t>
            </a:r>
            <a:r>
              <a:rPr lang="zh-CN" altLang="zh-CN" sz="4000" b="1" dirty="0">
                <a:solidFill>
                  <a:srgbClr val="984807"/>
                </a:solidFill>
                <a:latin typeface="华文中宋" pitchFamily="2" charset="-122"/>
                <a:ea typeface="华文中宋" pitchFamily="2" charset="-122"/>
              </a:rPr>
              <a:t>》</a:t>
            </a:r>
            <a:r>
              <a:rPr lang="en-US" altLang="zh-CN" sz="4000" b="1" dirty="0">
                <a:solidFill>
                  <a:srgbClr val="984807"/>
                </a:solidFill>
                <a:latin typeface="华文中宋" pitchFamily="2" charset="-122"/>
                <a:ea typeface="华文中宋" pitchFamily="2" charset="-122"/>
              </a:rPr>
              <a:t/>
            </a:r>
            <a:br>
              <a:rPr lang="en-US" altLang="zh-CN" sz="4000" b="1" dirty="0">
                <a:solidFill>
                  <a:srgbClr val="984807"/>
                </a:solidFill>
                <a:latin typeface="华文中宋" pitchFamily="2" charset="-122"/>
                <a:ea typeface="华文中宋" pitchFamily="2" charset="-122"/>
              </a:rPr>
            </a:br>
            <a:r>
              <a:rPr lang="en-US" altLang="zh-CN" sz="3000" b="1" dirty="0">
                <a:solidFill>
                  <a:srgbClr val="984807"/>
                </a:solidFill>
                <a:latin typeface="华文中宋" pitchFamily="2" charset="-122"/>
                <a:ea typeface="华文中宋" pitchFamily="2" charset="-122"/>
              </a:rPr>
              <a:t>GB51251---2017</a:t>
            </a:r>
            <a:endParaRPr lang="zh-CN" altLang="zh-CN" sz="3000" b="1" dirty="0">
              <a:solidFill>
                <a:srgbClr val="984807"/>
              </a:solidFill>
              <a:latin typeface="华文中宋" pitchFamily="2" charset="-122"/>
              <a:ea typeface="华文中宋" pitchFamily="2" charset="-122"/>
            </a:endParaRPr>
          </a:p>
        </p:txBody>
      </p:sp>
      <p:sp>
        <p:nvSpPr>
          <p:cNvPr id="13315" name="Rectangle 3"/>
          <p:cNvSpPr>
            <a:spLocks noGrp="1"/>
          </p:cNvSpPr>
          <p:nvPr>
            <p:ph type="body"/>
          </p:nvPr>
        </p:nvSpPr>
        <p:spPr>
          <a:xfrm>
            <a:off x="1143000" y="2708275"/>
            <a:ext cx="8001000" cy="3097213"/>
          </a:xfrm>
          <a:solidFill>
            <a:srgbClr val="FFFFFF">
              <a:alpha val="100000"/>
            </a:srgbClr>
          </a:solidFill>
        </p:spPr>
        <p:txBody>
          <a:bodyPr vert="horz" wrap="square" lIns="91440" tIns="45720" rIns="91440" bIns="45720" anchor="t"/>
          <a:lstStyle/>
          <a:p>
            <a:pPr eaLnBrk="1" hangingPunct="1">
              <a:lnSpc>
                <a:spcPct val="120000"/>
              </a:lnSpc>
              <a:buFont typeface="Wingdings" panose="05000000000000000000" pitchFamily="2" charset="2"/>
              <a:buChar char="n"/>
            </a:pPr>
            <a:r>
              <a:rPr lang="zh-CN" altLang="en-US" b="1" dirty="0">
                <a:latin typeface="黑体" panose="02010609060101010101" pitchFamily="49" charset="-122"/>
                <a:ea typeface="黑体" panose="02010609060101010101" pitchFamily="49" charset="-122"/>
              </a:rPr>
              <a:t>标准编制</a:t>
            </a:r>
            <a:r>
              <a:rPr lang="zh-CN" altLang="zh-CN" b="1" dirty="0">
                <a:latin typeface="黑体" panose="02010609060101010101" pitchFamily="49" charset="-122"/>
                <a:ea typeface="黑体" panose="02010609060101010101" pitchFamily="49" charset="-122"/>
              </a:rPr>
              <a:t>思路及原则</a:t>
            </a:r>
            <a:endParaRPr lang="en-US"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r>
              <a:rPr lang="zh-CN" altLang="en-US" b="1" dirty="0">
                <a:latin typeface="黑体" panose="02010609060101010101" pitchFamily="49" charset="-122"/>
                <a:ea typeface="黑体" panose="02010609060101010101" pitchFamily="49" charset="-122"/>
              </a:rPr>
              <a:t>标准主要解决的问题</a:t>
            </a:r>
            <a:endParaRPr lang="zh-CN"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r>
              <a:rPr lang="zh-CN" altLang="en-US" b="1" dirty="0">
                <a:latin typeface="黑体" panose="02010609060101010101" pitchFamily="49" charset="-122"/>
                <a:ea typeface="黑体" panose="02010609060101010101" pitchFamily="49" charset="-122"/>
              </a:rPr>
              <a:t>标准主要条文</a:t>
            </a:r>
            <a:endParaRPr lang="en-US" altLang="zh-CN" b="1" dirty="0">
              <a:latin typeface="黑体" panose="02010609060101010101" pitchFamily="49" charset="-122"/>
              <a:ea typeface="黑体" panose="02010609060101010101" pitchFamily="49" charset="-122"/>
            </a:endParaRPr>
          </a:p>
        </p:txBody>
      </p:sp>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p:cNvSpPr>
          <p:nvPr>
            <p:ph type="body"/>
          </p:nvPr>
        </p:nvSpPr>
        <p:spPr>
          <a:xfrm>
            <a:off x="1143000" y="2708275"/>
            <a:ext cx="8001000" cy="3097213"/>
          </a:xfrm>
          <a:solidFill>
            <a:srgbClr val="FFFFFF">
              <a:alpha val="100000"/>
            </a:srgbClr>
          </a:solidFill>
        </p:spPr>
        <p:txBody>
          <a:bodyPr vert="horz" wrap="square" lIns="91440" tIns="45720" rIns="91440" bIns="45720" anchor="t"/>
          <a:lstStyle/>
          <a:p>
            <a:pPr eaLnBrk="1" hangingPunct="1">
              <a:lnSpc>
                <a:spcPct val="120000"/>
              </a:lnSpc>
              <a:buFont typeface="Wingdings" panose="05000000000000000000" pitchFamily="2" charset="2"/>
              <a:buChar char="n"/>
            </a:pPr>
            <a:r>
              <a:rPr lang="en-US" altLang="zh-CN" b="1" dirty="0">
                <a:latin typeface="黑体" panose="02010609060101010101" pitchFamily="49" charset="-122"/>
                <a:ea typeface="黑体" panose="02010609060101010101" pitchFamily="49" charset="-122"/>
              </a:rPr>
              <a:t> </a:t>
            </a:r>
            <a:r>
              <a:rPr lang="zh-CN" altLang="en-US" b="1" dirty="0">
                <a:latin typeface="黑体" panose="02010609060101010101" pitchFamily="49" charset="-122"/>
                <a:ea typeface="黑体" panose="02010609060101010101" pitchFamily="49" charset="-122"/>
              </a:rPr>
              <a:t>标准编制</a:t>
            </a:r>
            <a:r>
              <a:rPr lang="zh-CN" altLang="zh-CN" b="1" dirty="0">
                <a:latin typeface="黑体" panose="02010609060101010101" pitchFamily="49" charset="-122"/>
                <a:ea typeface="黑体" panose="02010609060101010101" pitchFamily="49" charset="-122"/>
              </a:rPr>
              <a:t>思路及原则</a:t>
            </a:r>
            <a:endParaRPr lang="en-US"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zh-CN"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en-US" altLang="zh-CN" b="1" dirty="0">
              <a:latin typeface="黑体" panose="02010609060101010101" pitchFamily="49" charset="-122"/>
              <a:ea typeface="黑体" panose="02010609060101010101" pitchFamily="49" charset="-122"/>
            </a:endParaRPr>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
          <p:cNvSpPr/>
          <p:nvPr/>
        </p:nvSpPr>
        <p:spPr>
          <a:xfrm>
            <a:off x="555625" y="1341438"/>
            <a:ext cx="7885113" cy="3288665"/>
          </a:xfrm>
          <a:prstGeom prst="rect">
            <a:avLst/>
          </a:prstGeom>
          <a:noFill/>
          <a:ln w="9525">
            <a:noFill/>
          </a:ln>
        </p:spPr>
        <p:txBody>
          <a:bodyPr>
            <a:spAutoFit/>
          </a:bodyPr>
          <a:lstStyle/>
          <a:p>
            <a:pPr algn="just" eaLnBrk="0" hangingPunct="0"/>
            <a:r>
              <a:rPr lang="zh-CN" altLang="en-US" sz="3200" dirty="0">
                <a:latin typeface="Arial" panose="020B0604020202020204" pitchFamily="34" charset="0"/>
              </a:rPr>
              <a:t>        </a:t>
            </a:r>
            <a:r>
              <a:rPr lang="zh-CN" altLang="en-US" sz="3600" dirty="0">
                <a:latin typeface="Arial" panose="020B0604020202020204" pitchFamily="34" charset="0"/>
              </a:rPr>
              <a:t>建筑防烟、排烟设计是建筑防火安全设计的重要组成部分。火灾中产生的烟气，由于其遮光性、毒性和高温的影响，对人们安全逃生威胁最大。多次火灾都表明，烟气是造成火灾人员伤亡的最主要因素。建筑物一旦发生火灾，欲确保人员的安全疏散、消防扑救的顺利进行，设置合理的烟气控制方式，建立有效的烟气控制设施是十分必要的</a:t>
            </a:r>
          </a:p>
          <a:p>
            <a:pPr algn="just" eaLnBrk="0" hangingPunct="0"/>
            <a:endParaRPr lang="en-US" altLang="zh-CN" sz="3200" dirty="0">
              <a:latin typeface="黑体" panose="02010609060101010101" pitchFamily="49" charset="-122"/>
              <a:ea typeface="黑体" panose="02010609060101010101" pitchFamily="49" charset="-122"/>
            </a:endParaRPr>
          </a:p>
          <a:p>
            <a:pPr algn="just" eaLnBrk="0" hangingPunct="0"/>
            <a:endParaRPr lang="zh-CN" altLang="en-US" sz="3600" dirty="0">
              <a:latin typeface="黑体" panose="02010609060101010101" pitchFamily="49" charset="-122"/>
              <a:ea typeface="黑体" panose="02010609060101010101" pitchFamily="49" charset="-122"/>
            </a:endParaRPr>
          </a:p>
        </p:txBody>
      </p:sp>
      <p:sp>
        <p:nvSpPr>
          <p:cNvPr id="14339" name="Rectangle 2"/>
          <p:cNvSpPr txBox="1"/>
          <p:nvPr/>
        </p:nvSpPr>
        <p:spPr>
          <a:xfrm>
            <a:off x="23813" y="333375"/>
            <a:ext cx="5013325" cy="358775"/>
          </a:xfrm>
          <a:prstGeom prst="rect">
            <a:avLst/>
          </a:prstGeom>
          <a:solidFill>
            <a:srgbClr val="C00000"/>
          </a:solid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标准编制</a:t>
            </a:r>
            <a:r>
              <a:rPr lang="zh-CN" altLang="zh-CN" sz="5400" b="1" dirty="0">
                <a:solidFill>
                  <a:schemeClr val="bg1"/>
                </a:solidFill>
                <a:latin typeface="Calibri" panose="020F0502020204030204" pitchFamily="34" charset="0"/>
                <a:ea typeface="黑体" panose="02010609060101010101" pitchFamily="49" charset="-122"/>
              </a:rPr>
              <a:t>思路及原则</a:t>
            </a: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p:cNvSpPr>
          <p:nvPr>
            <p:ph type="title"/>
          </p:nvPr>
        </p:nvSpPr>
        <p:spPr>
          <a:xfrm>
            <a:off x="23813" y="0"/>
            <a:ext cx="501332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标准编制</a:t>
            </a:r>
            <a:r>
              <a:rPr lang="zh-CN" altLang="zh-CN" sz="3600" b="1" dirty="0">
                <a:solidFill>
                  <a:schemeClr val="bg1"/>
                </a:solidFill>
                <a:ea typeface="黑体" panose="02010609060101010101" pitchFamily="49" charset="-122"/>
              </a:rPr>
              <a:t>思路及原则</a:t>
            </a:r>
          </a:p>
        </p:txBody>
      </p:sp>
      <p:sp>
        <p:nvSpPr>
          <p:cNvPr id="15363" name="Rectangle 3"/>
          <p:cNvSpPr>
            <a:spLocks noGrp="1"/>
          </p:cNvSpPr>
          <p:nvPr>
            <p:ph type="body"/>
          </p:nvPr>
        </p:nvSpPr>
        <p:spPr>
          <a:xfrm>
            <a:off x="0" y="1773238"/>
            <a:ext cx="7921625" cy="4772025"/>
          </a:xfrm>
          <a:solidFill>
            <a:srgbClr val="FFFFFF">
              <a:alpha val="100000"/>
            </a:srgbClr>
          </a:solidFill>
        </p:spPr>
        <p:txBody>
          <a:bodyPr vert="horz" wrap="square" lIns="91440" tIns="45720" rIns="91440" bIns="45720" anchor="t"/>
          <a:lstStyle/>
          <a:p>
            <a:pPr lvl="1" eaLnBrk="1" hangingPunct="1">
              <a:lnSpc>
                <a:spcPct val="120000"/>
              </a:lnSpc>
              <a:buSzPct val="120000"/>
              <a:buFont typeface="Wingdings" panose="05000000000000000000" pitchFamily="2" charset="2"/>
              <a:buChar char="Ø"/>
            </a:pPr>
            <a:r>
              <a:rPr lang="zh-CN" altLang="en-US" b="1" dirty="0">
                <a:solidFill>
                  <a:srgbClr val="000000"/>
                </a:solidFill>
                <a:latin typeface="黑体" panose="02010609060101010101" pitchFamily="49" charset="-122"/>
                <a:ea typeface="黑体" panose="02010609060101010101" pitchFamily="49" charset="-122"/>
              </a:rPr>
              <a:t>一、以人为本、保护生命的设计理念</a:t>
            </a:r>
          </a:p>
          <a:p>
            <a:pPr eaLnBrk="1" hangingPunct="1">
              <a:lnSpc>
                <a:spcPct val="120000"/>
              </a:lnSpc>
              <a:buFont typeface="Wingdings" panose="05000000000000000000" pitchFamily="2" charset="2"/>
              <a:buNone/>
            </a:pPr>
            <a:r>
              <a:rPr lang="zh-CN" altLang="en-US" sz="2600" b="1" dirty="0">
                <a:solidFill>
                  <a:srgbClr val="000000"/>
                </a:solidFill>
                <a:latin typeface="黑体" panose="02010609060101010101" pitchFamily="49" charset="-122"/>
                <a:ea typeface="黑体" panose="02010609060101010101" pitchFamily="49" charset="-122"/>
              </a:rPr>
              <a:t>     </a:t>
            </a:r>
            <a:r>
              <a:rPr lang="zh-CN" altLang="en-US" sz="2000" dirty="0">
                <a:solidFill>
                  <a:srgbClr val="000000"/>
                </a:solidFill>
                <a:latin typeface="黑体" panose="02010609060101010101" pitchFamily="49" charset="-122"/>
                <a:ea typeface="黑体" panose="02010609060101010101" pitchFamily="49" charset="-122"/>
              </a:rPr>
              <a:t>1、立足于火灾初期有效防止火灾烟气进入疏散通道，将烟气排出</a:t>
            </a:r>
            <a:r>
              <a:rPr lang="zh-CN" altLang="en-US" sz="2000" dirty="0" smtClean="0">
                <a:solidFill>
                  <a:srgbClr val="000000"/>
                </a:solidFill>
                <a:latin typeface="黑体" panose="02010609060101010101" pitchFamily="49" charset="-122"/>
                <a:ea typeface="黑体" panose="02010609060101010101" pitchFamily="49" charset="-122"/>
              </a:rPr>
              <a:t>室外</a:t>
            </a:r>
            <a:r>
              <a:rPr lang="zh-CN" altLang="en-US" sz="2000" dirty="0">
                <a:solidFill>
                  <a:srgbClr val="000000"/>
                </a:solidFill>
                <a:latin typeface="黑体" panose="02010609060101010101" pitchFamily="49" charset="-122"/>
                <a:ea typeface="黑体" panose="02010609060101010101" pitchFamily="49" charset="-122"/>
              </a:rPr>
              <a:t>，</a:t>
            </a:r>
            <a:r>
              <a:rPr lang="zh-CN" altLang="en-US" sz="2000" dirty="0" smtClean="0">
                <a:solidFill>
                  <a:srgbClr val="000000"/>
                </a:solidFill>
                <a:latin typeface="黑体" panose="02010609060101010101" pitchFamily="49" charset="-122"/>
                <a:ea typeface="黑体" panose="02010609060101010101" pitchFamily="49" charset="-122"/>
              </a:rPr>
              <a:t>保障</a:t>
            </a:r>
            <a:r>
              <a:rPr lang="zh-CN" altLang="en-US" sz="2000" dirty="0">
                <a:solidFill>
                  <a:srgbClr val="000000"/>
                </a:solidFill>
                <a:latin typeface="黑体" panose="02010609060101010101" pitchFamily="49" charset="-122"/>
                <a:ea typeface="黑体" panose="02010609060101010101" pitchFamily="49" charset="-122"/>
              </a:rPr>
              <a:t>人员安全疏散。</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None/>
            </a:pPr>
            <a:r>
              <a:rPr lang="en-US" altLang="zh-CN" sz="2000" dirty="0">
                <a:solidFill>
                  <a:srgbClr val="000000"/>
                </a:solidFill>
                <a:latin typeface="黑体" panose="02010609060101010101" pitchFamily="49" charset="-122"/>
                <a:ea typeface="黑体" panose="02010609060101010101" pitchFamily="49" charset="-122"/>
              </a:rPr>
              <a:t>       </a:t>
            </a:r>
            <a:r>
              <a:rPr lang="en-US" altLang="zh-CN" sz="2000" dirty="0" smtClean="0">
                <a:solidFill>
                  <a:srgbClr val="000000"/>
                </a:solidFill>
                <a:latin typeface="黑体" panose="02010609060101010101" pitchFamily="49" charset="-122"/>
                <a:ea typeface="黑体" panose="02010609060101010101" pitchFamily="49" charset="-122"/>
              </a:rPr>
              <a:t>2</a:t>
            </a:r>
            <a:r>
              <a:rPr lang="zh-CN" altLang="en-US" sz="2000" dirty="0" smtClean="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考虑后期火灾救援对火场排热需求，增设可破拆的固定窗。</a:t>
            </a:r>
          </a:p>
          <a:p>
            <a:pPr eaLnBrk="1" hangingPunct="1">
              <a:lnSpc>
                <a:spcPct val="120000"/>
              </a:lnSpc>
              <a:buFont typeface="Wingdings" panose="05000000000000000000" pitchFamily="2" charset="2"/>
              <a:buNone/>
            </a:pPr>
            <a:r>
              <a:rPr lang="en-US" altLang="zh-CN" sz="2600" dirty="0" smtClean="0">
                <a:solidFill>
                  <a:srgbClr val="000000"/>
                </a:solidFill>
                <a:latin typeface="黑体" panose="02010609060101010101" pitchFamily="49" charset="-122"/>
                <a:ea typeface="黑体" panose="02010609060101010101" pitchFamily="49" charset="-122"/>
              </a:rPr>
              <a:t> </a:t>
            </a:r>
            <a:endParaRPr lang="zh-CN" altLang="en-US" sz="2600" dirty="0">
              <a:solidFill>
                <a:srgbClr val="000000"/>
              </a:solidFill>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None/>
            </a:pPr>
            <a:r>
              <a:rPr lang="zh-CN" altLang="en-US" sz="2600" dirty="0">
                <a:solidFill>
                  <a:srgbClr val="000000"/>
                </a:solidFill>
                <a:latin typeface="黑体" panose="02010609060101010101" pitchFamily="49" charset="-122"/>
                <a:ea typeface="黑体" panose="02010609060101010101" pitchFamily="49" charset="-122"/>
              </a:rPr>
              <a:t>     </a:t>
            </a:r>
          </a:p>
        </p:txBody>
      </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p:cNvSpPr>
          <p:nvPr>
            <p:ph type="title"/>
          </p:nvPr>
        </p:nvSpPr>
        <p:spPr>
          <a:xfrm>
            <a:off x="22225" y="0"/>
            <a:ext cx="5084763"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标准编制</a:t>
            </a:r>
            <a:r>
              <a:rPr lang="zh-CN" altLang="zh-CN" sz="3600" b="1" dirty="0">
                <a:solidFill>
                  <a:schemeClr val="bg1"/>
                </a:solidFill>
                <a:ea typeface="黑体" panose="02010609060101010101" pitchFamily="49" charset="-122"/>
              </a:rPr>
              <a:t>思路及原则</a:t>
            </a:r>
          </a:p>
        </p:txBody>
      </p:sp>
      <p:sp>
        <p:nvSpPr>
          <p:cNvPr id="16387" name="Rectangle 3"/>
          <p:cNvSpPr>
            <a:spLocks noGrp="1"/>
          </p:cNvSpPr>
          <p:nvPr>
            <p:ph type="body"/>
          </p:nvPr>
        </p:nvSpPr>
        <p:spPr>
          <a:xfrm>
            <a:off x="0" y="908050"/>
            <a:ext cx="8207375" cy="5348288"/>
          </a:xfrm>
          <a:solidFill>
            <a:srgbClr val="FFFFFF">
              <a:alpha val="100000"/>
            </a:srgbClr>
          </a:solidFill>
        </p:spPr>
        <p:txBody>
          <a:bodyPr vert="horz" wrap="square" lIns="91440" tIns="45720" rIns="91440" bIns="45720" anchor="t"/>
          <a:lstStyle/>
          <a:p>
            <a:pPr lvl="1" eaLnBrk="1" hangingPunct="1">
              <a:lnSpc>
                <a:spcPct val="120000"/>
              </a:lnSpc>
              <a:buSzPct val="120000"/>
              <a:buFont typeface="Wingdings" panose="05000000000000000000" pitchFamily="2" charset="2"/>
              <a:buChar char="Ø"/>
            </a:pPr>
            <a:r>
              <a:rPr lang="zh-CN" altLang="en-US" b="1" dirty="0">
                <a:solidFill>
                  <a:srgbClr val="000000"/>
                </a:solidFill>
                <a:latin typeface="黑体" panose="02010609060101010101" pitchFamily="49" charset="-122"/>
                <a:ea typeface="黑体" panose="02010609060101010101" pitchFamily="49" charset="-122"/>
              </a:rPr>
              <a:t>二、科学运用、经济合理的设计思路</a:t>
            </a:r>
          </a:p>
          <a:p>
            <a:pPr eaLnBrk="1" hangingPunct="1">
              <a:lnSpc>
                <a:spcPct val="120000"/>
              </a:lnSpc>
              <a:buFont typeface="Wingdings" panose="05000000000000000000" pitchFamily="2" charset="2"/>
              <a:buNone/>
            </a:pPr>
            <a:r>
              <a:rPr lang="zh-CN" altLang="en-US" sz="2600" b="1" dirty="0">
                <a:solidFill>
                  <a:srgbClr val="000000"/>
                </a:solidFill>
                <a:latin typeface="黑体" panose="02010609060101010101" pitchFamily="49" charset="-122"/>
                <a:ea typeface="黑体" panose="02010609060101010101" pitchFamily="49" charset="-122"/>
              </a:rPr>
              <a:t>     </a:t>
            </a:r>
            <a:r>
              <a:rPr lang="zh-CN" altLang="en-US" sz="2000" dirty="0">
                <a:solidFill>
                  <a:srgbClr val="000000"/>
                </a:solidFill>
                <a:latin typeface="黑体" panose="02010609060101010101" pitchFamily="49" charset="-122"/>
                <a:ea typeface="黑体" panose="02010609060101010101" pitchFamily="49" charset="-122"/>
              </a:rPr>
              <a:t>1、根据</a:t>
            </a:r>
            <a:r>
              <a:rPr lang="en-US" altLang="zh-CN" sz="2000" dirty="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建规</a:t>
            </a:r>
            <a:r>
              <a:rPr lang="en-US" altLang="zh-CN" sz="2000" dirty="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确定设置防烟排烟的场所或部位。</a:t>
            </a:r>
          </a:p>
          <a:p>
            <a:pPr eaLnBrk="1" hangingPunct="1">
              <a:lnSpc>
                <a:spcPct val="120000"/>
              </a:lnSpc>
              <a:buFont typeface="Wingdings" panose="05000000000000000000" pitchFamily="2" charset="2"/>
              <a:buNone/>
            </a:pPr>
            <a:r>
              <a:rPr lang="en-US" altLang="zh-CN" sz="2000" dirty="0">
                <a:solidFill>
                  <a:srgbClr val="000000"/>
                </a:solidFill>
                <a:latin typeface="黑体" panose="02010609060101010101" pitchFamily="49" charset="-122"/>
                <a:ea typeface="黑体" panose="02010609060101010101" pitchFamily="49" charset="-122"/>
              </a:rPr>
              <a:t>       2</a:t>
            </a:r>
            <a:r>
              <a:rPr lang="zh-CN" altLang="en-US" sz="2000" dirty="0">
                <a:solidFill>
                  <a:srgbClr val="000000"/>
                </a:solidFill>
                <a:latin typeface="黑体" panose="02010609060101010101" pitchFamily="49" charset="-122"/>
                <a:ea typeface="黑体" panose="02010609060101010101" pitchFamily="49" charset="-122"/>
              </a:rPr>
              <a:t>、根据建筑的性质、结构形式、烟气的流动特点等确定采用防烟</a:t>
            </a:r>
            <a:r>
              <a:rPr lang="zh-CN" altLang="en-US" sz="2000" dirty="0" smtClean="0">
                <a:solidFill>
                  <a:srgbClr val="000000"/>
                </a:solidFill>
                <a:latin typeface="黑体" panose="02010609060101010101" pitchFamily="49" charset="-122"/>
                <a:ea typeface="黑体" panose="02010609060101010101" pitchFamily="49" charset="-122"/>
              </a:rPr>
              <a:t>排烟系统</a:t>
            </a:r>
            <a:r>
              <a:rPr lang="zh-CN" altLang="en-US" sz="2000" dirty="0">
                <a:solidFill>
                  <a:srgbClr val="000000"/>
                </a:solidFill>
                <a:latin typeface="黑体" panose="02010609060101010101" pitchFamily="49" charset="-122"/>
                <a:ea typeface="黑体" panose="02010609060101010101" pitchFamily="49" charset="-122"/>
              </a:rPr>
              <a:t>的方式。</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None/>
            </a:pPr>
            <a:r>
              <a:rPr lang="en-US" altLang="zh-CN" sz="2400" dirty="0">
                <a:solidFill>
                  <a:srgbClr val="000000"/>
                </a:solidFill>
                <a:latin typeface="黑体" panose="02010609060101010101" pitchFamily="49" charset="-122"/>
                <a:ea typeface="黑体" panose="02010609060101010101" pitchFamily="49" charset="-122"/>
              </a:rPr>
              <a:t>      3</a:t>
            </a:r>
            <a:r>
              <a:rPr lang="zh-CN" altLang="en-US" sz="2000" dirty="0">
                <a:solidFill>
                  <a:srgbClr val="000000"/>
                </a:solidFill>
                <a:latin typeface="黑体" panose="02010609060101010101" pitchFamily="49" charset="-122"/>
                <a:ea typeface="黑体" panose="02010609060101010101" pitchFamily="49" charset="-122"/>
              </a:rPr>
              <a:t>、建筑高度较低的提倡采用自然通风方式进行防烟、排烟</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spcBef>
                <a:spcPts val="465"/>
              </a:spcBef>
              <a:buNone/>
            </a:pPr>
            <a:r>
              <a:rPr lang="en-US" altLang="zh-CN" sz="2000" dirty="0">
                <a:solidFill>
                  <a:srgbClr val="000000"/>
                </a:solidFill>
                <a:latin typeface="黑体" panose="02010609060101010101" pitchFamily="49" charset="-122"/>
                <a:ea typeface="黑体" panose="02010609060101010101" pitchFamily="49" charset="-122"/>
              </a:rPr>
              <a:t>       4</a:t>
            </a:r>
            <a:r>
              <a:rPr lang="zh-CN" altLang="en-US" sz="2000" dirty="0">
                <a:solidFill>
                  <a:srgbClr val="000000"/>
                </a:solidFill>
                <a:latin typeface="黑体" panose="02010609060101010101" pitchFamily="49" charset="-122"/>
                <a:ea typeface="黑体" panose="02010609060101010101" pitchFamily="49" charset="-122"/>
              </a:rPr>
              <a:t>、规定正压送风风量的计算方法</a:t>
            </a:r>
            <a:r>
              <a:rPr lang="en-US" altLang="zh-CN" sz="2000" dirty="0">
                <a:solidFill>
                  <a:srgbClr val="000000"/>
                </a:solidFill>
                <a:latin typeface="黑体" panose="02010609060101010101" pitchFamily="49" charset="-122"/>
                <a:ea typeface="黑体" panose="02010609060101010101" pitchFamily="49" charset="-122"/>
              </a:rPr>
              <a:t> </a:t>
            </a:r>
          </a:p>
          <a:p>
            <a:pPr eaLnBrk="1" hangingPunct="1">
              <a:lnSpc>
                <a:spcPct val="110000"/>
              </a:lnSpc>
              <a:spcBef>
                <a:spcPts val="465"/>
              </a:spcBef>
              <a:buNone/>
            </a:pPr>
            <a:r>
              <a:rPr lang="en-US" altLang="zh-CN" sz="2000" dirty="0">
                <a:solidFill>
                  <a:srgbClr val="000000"/>
                </a:solidFill>
                <a:latin typeface="黑体" panose="02010609060101010101" pitchFamily="49" charset="-122"/>
                <a:ea typeface="黑体" panose="02010609060101010101" pitchFamily="49" charset="-122"/>
              </a:rPr>
              <a:t>       5</a:t>
            </a:r>
            <a:r>
              <a:rPr lang="zh-CN" altLang="en-US" sz="2000" dirty="0">
                <a:solidFill>
                  <a:srgbClr val="000000"/>
                </a:solidFill>
                <a:latin typeface="黑体" panose="02010609060101010101" pitchFamily="49" charset="-122"/>
                <a:ea typeface="黑体" panose="02010609060101010101" pitchFamily="49" charset="-122"/>
              </a:rPr>
              <a:t>、确定防烟分区大小划分方法</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spcBef>
                <a:spcPts val="465"/>
              </a:spcBef>
              <a:buNone/>
            </a:pPr>
            <a:r>
              <a:rPr lang="en-US" altLang="zh-CN" sz="2000" dirty="0">
                <a:solidFill>
                  <a:srgbClr val="000000"/>
                </a:solidFill>
                <a:latin typeface="黑体" panose="02010609060101010101" pitchFamily="49" charset="-122"/>
                <a:ea typeface="黑体" panose="02010609060101010101" pitchFamily="49" charset="-122"/>
              </a:rPr>
              <a:t>       6</a:t>
            </a:r>
            <a:r>
              <a:rPr lang="zh-CN" altLang="en-US" sz="2000" dirty="0">
                <a:solidFill>
                  <a:srgbClr val="000000"/>
                </a:solidFill>
                <a:latin typeface="黑体" panose="02010609060101010101" pitchFamily="49" charset="-122"/>
                <a:ea typeface="黑体" panose="02010609060101010101" pitchFamily="49" charset="-122"/>
              </a:rPr>
              <a:t>、规定排烟量的计算方法</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spcBef>
                <a:spcPts val="465"/>
              </a:spcBef>
              <a:buNone/>
            </a:pPr>
            <a:r>
              <a:rPr lang="en-US" altLang="zh-CN" sz="2000" dirty="0">
                <a:solidFill>
                  <a:srgbClr val="000000"/>
                </a:solidFill>
                <a:latin typeface="黑体" panose="02010609060101010101" pitchFamily="49" charset="-122"/>
                <a:ea typeface="黑体" panose="02010609060101010101" pitchFamily="49" charset="-122"/>
              </a:rPr>
              <a:t>       7</a:t>
            </a:r>
            <a:r>
              <a:rPr lang="zh-CN" altLang="en-US" sz="2000" dirty="0">
                <a:solidFill>
                  <a:srgbClr val="000000"/>
                </a:solidFill>
                <a:latin typeface="黑体" panose="02010609060101010101" pitchFamily="49" charset="-122"/>
                <a:ea typeface="黑体" panose="02010609060101010101" pitchFamily="49" charset="-122"/>
              </a:rPr>
              <a:t>、规定自然排烟口面积的计算方法</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spcBef>
                <a:spcPts val="465"/>
              </a:spcBef>
              <a:buNone/>
            </a:pPr>
            <a:r>
              <a:rPr lang="en-US" altLang="zh-CN" sz="2000" dirty="0">
                <a:solidFill>
                  <a:srgbClr val="000000"/>
                </a:solidFill>
                <a:latin typeface="黑体" panose="02010609060101010101" pitchFamily="49" charset="-122"/>
                <a:ea typeface="黑体" panose="02010609060101010101" pitchFamily="49" charset="-122"/>
              </a:rPr>
              <a:t>     </a:t>
            </a:r>
            <a:endParaRPr lang="en-US" altLang="zh-CN" sz="2600" dirty="0">
              <a:solidFill>
                <a:srgbClr val="000000"/>
              </a:solidFill>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None/>
            </a:pPr>
            <a:r>
              <a:rPr lang="en-US" altLang="zh-CN" sz="2600" dirty="0">
                <a:solidFill>
                  <a:srgbClr val="000000"/>
                </a:solidFill>
                <a:latin typeface="黑体" panose="02010609060101010101" pitchFamily="49" charset="-122"/>
                <a:ea typeface="黑体" panose="02010609060101010101" pitchFamily="49" charset="-122"/>
              </a:rPr>
              <a:t>     </a:t>
            </a:r>
            <a:r>
              <a:rPr lang="zh-CN" altLang="en-US" sz="2600" dirty="0">
                <a:solidFill>
                  <a:srgbClr val="000000"/>
                </a:solidFill>
                <a:latin typeface="黑体" panose="02010609060101010101" pitchFamily="49" charset="-122"/>
                <a:ea typeface="黑体" panose="02010609060101010101" pitchFamily="49" charset="-122"/>
              </a:rPr>
              <a:t>     </a:t>
            </a: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a:xfrm>
            <a:off x="22225" y="0"/>
            <a:ext cx="5084763"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标准编制</a:t>
            </a:r>
            <a:r>
              <a:rPr lang="zh-CN" altLang="zh-CN" sz="3600" b="1" dirty="0">
                <a:solidFill>
                  <a:schemeClr val="bg1"/>
                </a:solidFill>
                <a:ea typeface="黑体" panose="02010609060101010101" pitchFamily="49" charset="-122"/>
              </a:rPr>
              <a:t>思路及原则</a:t>
            </a:r>
          </a:p>
        </p:txBody>
      </p:sp>
      <p:sp>
        <p:nvSpPr>
          <p:cNvPr id="17411" name="Rectangle 3"/>
          <p:cNvSpPr>
            <a:spLocks noGrp="1"/>
          </p:cNvSpPr>
          <p:nvPr>
            <p:ph type="body"/>
          </p:nvPr>
        </p:nvSpPr>
        <p:spPr>
          <a:xfrm>
            <a:off x="395288" y="1125538"/>
            <a:ext cx="7812087" cy="4608512"/>
          </a:xfrm>
          <a:solidFill>
            <a:srgbClr val="FFFFFF">
              <a:alpha val="100000"/>
            </a:srgbClr>
          </a:solidFill>
        </p:spPr>
        <p:txBody>
          <a:bodyPr vert="horz" wrap="square" lIns="91440" tIns="45720" rIns="91440" bIns="45720" anchor="t"/>
          <a:lstStyle/>
          <a:p>
            <a:pPr eaLnBrk="1" hangingPunct="1">
              <a:lnSpc>
                <a:spcPts val="3600"/>
              </a:lnSpc>
              <a:buFont typeface="Wingdings" panose="05000000000000000000" pitchFamily="2" charset="2"/>
              <a:buChar char="Ø"/>
            </a:pPr>
            <a:r>
              <a:rPr lang="zh-CN" altLang="zh-CN" sz="2800" b="1" dirty="0">
                <a:solidFill>
                  <a:srgbClr val="000000"/>
                </a:solidFill>
                <a:latin typeface="黑体" panose="02010609060101010101" pitchFamily="49" charset="-122"/>
                <a:ea typeface="黑体" panose="02010609060101010101" pitchFamily="49" charset="-122"/>
                <a:sym typeface="Arial" panose="020B0604020202020204" pitchFamily="34" charset="0"/>
              </a:rPr>
              <a:t>三、保</a:t>
            </a:r>
            <a:r>
              <a:rPr lang="zh-CN" altLang="en-US" sz="2800" b="1" dirty="0">
                <a:solidFill>
                  <a:srgbClr val="000000"/>
                </a:solidFill>
                <a:latin typeface="黑体" panose="02010609060101010101" pitchFamily="49" charset="-122"/>
                <a:ea typeface="黑体" panose="02010609060101010101" pitchFamily="49" charset="-122"/>
                <a:sym typeface="Arial" panose="020B0604020202020204" pitchFamily="34" charset="0"/>
              </a:rPr>
              <a:t>证防烟排烟</a:t>
            </a:r>
            <a:r>
              <a:rPr lang="zh-CN" altLang="zh-CN" sz="2800" b="1" dirty="0">
                <a:solidFill>
                  <a:srgbClr val="000000"/>
                </a:solidFill>
                <a:latin typeface="黑体" panose="02010609060101010101" pitchFamily="49" charset="-122"/>
                <a:ea typeface="黑体" panose="02010609060101010101" pitchFamily="49" charset="-122"/>
                <a:sym typeface="Arial" panose="020B0604020202020204" pitchFamily="34" charset="0"/>
              </a:rPr>
              <a:t>系统</a:t>
            </a:r>
            <a:r>
              <a:rPr lang="zh-CN" altLang="en-US" sz="2800" b="1" dirty="0" smtClean="0">
                <a:solidFill>
                  <a:srgbClr val="000000"/>
                </a:solidFill>
                <a:latin typeface="黑体" panose="02010609060101010101" pitchFamily="49" charset="-122"/>
                <a:ea typeface="黑体" panose="02010609060101010101" pitchFamily="49" charset="-122"/>
                <a:sym typeface="Arial" panose="020B0604020202020204" pitchFamily="34" charset="0"/>
              </a:rPr>
              <a:t>实用</a:t>
            </a:r>
            <a:r>
              <a:rPr lang="zh-CN" altLang="zh-CN" sz="2800" b="1" dirty="0" smtClean="0">
                <a:solidFill>
                  <a:srgbClr val="000000"/>
                </a:solidFill>
                <a:latin typeface="黑体" panose="02010609060101010101" pitchFamily="49" charset="-122"/>
                <a:ea typeface="黑体" panose="02010609060101010101" pitchFamily="49" charset="-122"/>
                <a:sym typeface="Arial" panose="020B0604020202020204" pitchFamily="34" charset="0"/>
              </a:rPr>
              <a:t>可靠</a:t>
            </a:r>
            <a:r>
              <a:rPr lang="zh-CN" altLang="zh-CN" sz="2800" b="1" dirty="0" smtClean="0">
                <a:solidFill>
                  <a:srgbClr val="000000"/>
                </a:solidFill>
                <a:latin typeface="黑体" panose="02010609060101010101" pitchFamily="49" charset="-122"/>
                <a:ea typeface="黑体" panose="02010609060101010101" pitchFamily="49" charset="-122"/>
              </a:rPr>
              <a:t>原则</a:t>
            </a:r>
            <a:endParaRPr lang="zh-CN" altLang="zh-CN" sz="2800" b="1" dirty="0">
              <a:solidFill>
                <a:srgbClr val="000000"/>
              </a:solidFill>
              <a:latin typeface="黑体" panose="02010609060101010101" pitchFamily="49" charset="-122"/>
              <a:ea typeface="黑体" panose="02010609060101010101" pitchFamily="49" charset="-122"/>
            </a:endParaRPr>
          </a:p>
          <a:p>
            <a:pPr eaLnBrk="1" hangingPunct="1">
              <a:lnSpc>
                <a:spcPct val="110000"/>
              </a:lnSpc>
              <a:buNone/>
            </a:pPr>
            <a:r>
              <a:rPr lang="zh-CN" altLang="en-US" sz="2600" b="1" dirty="0">
                <a:solidFill>
                  <a:srgbClr val="000000"/>
                </a:solidFill>
                <a:latin typeface="黑体" panose="02010609060101010101" pitchFamily="49" charset="-122"/>
                <a:ea typeface="黑体" panose="02010609060101010101" pitchFamily="49" charset="-122"/>
              </a:rPr>
              <a:t>    </a:t>
            </a:r>
            <a:r>
              <a:rPr lang="zh-CN" altLang="en-US" sz="2000" dirty="0">
                <a:solidFill>
                  <a:srgbClr val="000000"/>
                </a:solidFill>
                <a:latin typeface="黑体" panose="02010609060101010101" pitchFamily="49" charset="-122"/>
                <a:ea typeface="黑体" panose="02010609060101010101" pitchFamily="49" charset="-122"/>
              </a:rPr>
              <a:t>1、对防烟排烟系统的设施设置提出要求</a:t>
            </a:r>
          </a:p>
          <a:p>
            <a:pPr eaLnBrk="1" hangingPunct="1">
              <a:lnSpc>
                <a:spcPct val="110000"/>
              </a:lnSpc>
              <a:buNone/>
            </a:pPr>
            <a:r>
              <a:rPr lang="zh-CN" altLang="en-US" sz="2000" dirty="0">
                <a:solidFill>
                  <a:srgbClr val="000000"/>
                </a:solidFill>
                <a:latin typeface="黑体" panose="02010609060101010101" pitchFamily="49" charset="-122"/>
                <a:ea typeface="黑体" panose="02010609060101010101" pitchFamily="49" charset="-122"/>
              </a:rPr>
              <a:t>     2、规定防烟排烟系统的启动方式</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buNone/>
            </a:pPr>
            <a:r>
              <a:rPr lang="en-US" altLang="zh-CN" sz="2000" dirty="0" smtClean="0">
                <a:solidFill>
                  <a:srgbClr val="000000"/>
                </a:solidFill>
                <a:latin typeface="黑体" panose="02010609060101010101" pitchFamily="49" charset="-122"/>
                <a:ea typeface="黑体" panose="02010609060101010101" pitchFamily="49" charset="-122"/>
              </a:rPr>
              <a:t>     3</a:t>
            </a:r>
            <a:r>
              <a:rPr lang="zh-CN" altLang="en-US" sz="2000" dirty="0" smtClean="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规定系统的施工</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buNone/>
            </a:pPr>
            <a:r>
              <a:rPr lang="en-US" altLang="zh-CN" sz="2000" dirty="0">
                <a:solidFill>
                  <a:srgbClr val="000000"/>
                </a:solidFill>
                <a:latin typeface="黑体" panose="02010609060101010101" pitchFamily="49" charset="-122"/>
                <a:ea typeface="黑体" panose="02010609060101010101" pitchFamily="49" charset="-122"/>
              </a:rPr>
              <a:t>     </a:t>
            </a:r>
            <a:r>
              <a:rPr lang="en-US" altLang="zh-CN" sz="2000" dirty="0" smtClean="0">
                <a:solidFill>
                  <a:srgbClr val="000000"/>
                </a:solidFill>
                <a:latin typeface="黑体" panose="02010609060101010101" pitchFamily="49" charset="-122"/>
                <a:ea typeface="黑体" panose="02010609060101010101" pitchFamily="49" charset="-122"/>
              </a:rPr>
              <a:t>4</a:t>
            </a:r>
            <a:r>
              <a:rPr lang="zh-CN" altLang="en-US" sz="2000" dirty="0" smtClean="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规定系统的调试</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buNone/>
            </a:pPr>
            <a:r>
              <a:rPr lang="en-US" altLang="zh-CN" sz="2000" dirty="0">
                <a:solidFill>
                  <a:srgbClr val="000000"/>
                </a:solidFill>
                <a:latin typeface="黑体" panose="02010609060101010101" pitchFamily="49" charset="-122"/>
                <a:ea typeface="黑体" panose="02010609060101010101" pitchFamily="49" charset="-122"/>
              </a:rPr>
              <a:t>     </a:t>
            </a:r>
            <a:r>
              <a:rPr lang="en-US" altLang="zh-CN" sz="2000" dirty="0" smtClean="0">
                <a:solidFill>
                  <a:srgbClr val="000000"/>
                </a:solidFill>
                <a:latin typeface="黑体" panose="02010609060101010101" pitchFamily="49" charset="-122"/>
                <a:ea typeface="黑体" panose="02010609060101010101" pitchFamily="49" charset="-122"/>
              </a:rPr>
              <a:t>5</a:t>
            </a:r>
            <a:r>
              <a:rPr lang="zh-CN" altLang="en-US" sz="2000" dirty="0" smtClean="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规定系统的验收</a:t>
            </a:r>
            <a:endParaRPr lang="en-US" altLang="zh-CN" sz="2000" dirty="0">
              <a:solidFill>
                <a:srgbClr val="000000"/>
              </a:solidFill>
              <a:latin typeface="黑体" panose="02010609060101010101" pitchFamily="49" charset="-122"/>
              <a:ea typeface="黑体" panose="02010609060101010101" pitchFamily="49" charset="-122"/>
            </a:endParaRPr>
          </a:p>
          <a:p>
            <a:pPr eaLnBrk="1" hangingPunct="1">
              <a:lnSpc>
                <a:spcPct val="110000"/>
              </a:lnSpc>
              <a:buNone/>
            </a:pPr>
            <a:r>
              <a:rPr lang="en-US" altLang="zh-CN" sz="2000" dirty="0">
                <a:solidFill>
                  <a:srgbClr val="000000"/>
                </a:solidFill>
                <a:latin typeface="黑体" panose="02010609060101010101" pitchFamily="49" charset="-122"/>
                <a:ea typeface="黑体" panose="02010609060101010101" pitchFamily="49" charset="-122"/>
              </a:rPr>
              <a:t>     </a:t>
            </a:r>
            <a:r>
              <a:rPr lang="en-US" altLang="zh-CN" sz="2000" dirty="0" smtClean="0">
                <a:solidFill>
                  <a:srgbClr val="000000"/>
                </a:solidFill>
                <a:latin typeface="黑体" panose="02010609060101010101" pitchFamily="49" charset="-122"/>
                <a:ea typeface="黑体" panose="02010609060101010101" pitchFamily="49" charset="-122"/>
              </a:rPr>
              <a:t>6</a:t>
            </a:r>
            <a:r>
              <a:rPr lang="zh-CN" altLang="en-US" sz="2000" dirty="0" smtClean="0">
                <a:solidFill>
                  <a:srgbClr val="000000"/>
                </a:solidFill>
                <a:latin typeface="黑体" panose="02010609060101010101" pitchFamily="49" charset="-122"/>
                <a:ea typeface="黑体" panose="02010609060101010101" pitchFamily="49" charset="-122"/>
              </a:rPr>
              <a:t>、</a:t>
            </a:r>
            <a:r>
              <a:rPr lang="zh-CN" altLang="en-US" sz="2000" dirty="0">
                <a:solidFill>
                  <a:srgbClr val="000000"/>
                </a:solidFill>
                <a:latin typeface="黑体" panose="02010609060101010101" pitchFamily="49" charset="-122"/>
                <a:ea typeface="黑体" panose="02010609060101010101" pitchFamily="49" charset="-122"/>
              </a:rPr>
              <a:t>规定系统的维护与管理</a:t>
            </a:r>
          </a:p>
        </p:txBody>
      </p:sp>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p:cNvSpPr>
          <p:nvPr>
            <p:ph type="body"/>
          </p:nvPr>
        </p:nvSpPr>
        <p:spPr>
          <a:xfrm>
            <a:off x="1143000" y="2708275"/>
            <a:ext cx="8001000" cy="3097213"/>
          </a:xfrm>
          <a:solidFill>
            <a:srgbClr val="FFFFFF">
              <a:alpha val="100000"/>
            </a:srgbClr>
          </a:solidFill>
        </p:spPr>
        <p:txBody>
          <a:bodyPr vert="horz" wrap="square" lIns="91440" tIns="45720" rIns="91440" bIns="45720" anchor="t"/>
          <a:lstStyle/>
          <a:p>
            <a:pPr eaLnBrk="1" hangingPunct="1">
              <a:lnSpc>
                <a:spcPct val="120000"/>
              </a:lnSpc>
              <a:buFont typeface="Wingdings" panose="05000000000000000000" pitchFamily="2" charset="2"/>
              <a:buChar char="n"/>
            </a:pPr>
            <a:r>
              <a:rPr lang="en-US" altLang="zh-CN" b="1" dirty="0">
                <a:latin typeface="黑体" panose="02010609060101010101" pitchFamily="49" charset="-122"/>
                <a:ea typeface="黑体" panose="02010609060101010101" pitchFamily="49" charset="-122"/>
                <a:sym typeface="+mn-ea"/>
              </a:rPr>
              <a:t> </a:t>
            </a:r>
            <a:r>
              <a:rPr lang="zh-CN" altLang="en-US" b="1" dirty="0">
                <a:latin typeface="黑体" panose="02010609060101010101" pitchFamily="49" charset="-122"/>
                <a:ea typeface="黑体" panose="02010609060101010101" pitchFamily="49" charset="-122"/>
                <a:sym typeface="+mn-ea"/>
              </a:rPr>
              <a:t>标准主要解决的问题</a:t>
            </a:r>
            <a:endParaRPr lang="en-US"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zh-CN"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en-US" altLang="zh-CN" b="1" dirty="0">
              <a:latin typeface="黑体" panose="02010609060101010101" pitchFamily="49" charset="-122"/>
              <a:ea typeface="黑体" panose="02010609060101010101" pitchFamily="49" charset="-122"/>
            </a:endParaRPr>
          </a:p>
        </p:txBody>
      </p:sp>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68313" y="1196975"/>
            <a:ext cx="7848600" cy="1944688"/>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ct val="1100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1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本标准与相关标准进行了协调</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10000"/>
              </a:lnSpc>
              <a:spcBef>
                <a:spcPct val="20000"/>
              </a:spcBef>
              <a:spcAft>
                <a:spcPts val="0"/>
              </a:spcAft>
              <a:buClrTx/>
              <a:buSzTx/>
              <a:buFont typeface="Wingdings" panose="05000000000000000000" pitchFamily="2" charset="2"/>
              <a:buNone/>
              <a:defRPr/>
            </a:pPr>
            <a:r>
              <a:rPr kumimoji="0" lang="en-US" altLang="zh-CN" sz="28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主要与</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建筑设计防火规范</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火灾自动报警系统设计规范</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汽车库、修车库、停车场设计</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防火规范</a:t>
            </a:r>
            <a:r>
              <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等标准规范协调。</a:t>
            </a:r>
            <a:endParaRPr kumimoji="0" lang="en-US" altLang="zh-CN" sz="22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idx="4294967295"/>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68313" y="1196974"/>
            <a:ext cx="7848600" cy="2088015"/>
          </a:xfrm>
        </p:spPr>
        <p:txBody>
          <a:bodyPr vert="horz" wrap="square" lIns="91440" tIns="45720" rIns="91440" bIns="45720" numCol="1" rtlCol="0" anchor="t" anchorCtr="0" compatLnSpc="1">
            <a:normAutofit lnSpcReduction="10000"/>
          </a:bodyPr>
          <a:lstStyle/>
          <a:p>
            <a:pPr eaLnBrk="1" fontAlgn="auto" hangingPunct="1">
              <a:lnSpc>
                <a:spcPct val="110000"/>
              </a:lnSpc>
              <a:spcAft>
                <a:spcPts val="0"/>
              </a:spcAft>
              <a:buFont typeface="Wingdings" panose="05000000000000000000" pitchFamily="2" charset="2"/>
              <a:buChar char="Ø"/>
              <a:defRPr/>
            </a:pPr>
            <a:r>
              <a:rPr lang="en-US" altLang="zh-CN" sz="2800" dirty="0">
                <a:solidFill>
                  <a:srgbClr val="000000"/>
                </a:solidFill>
                <a:latin typeface="黑体" panose="02010609060101010101" pitchFamily="49" charset="-122"/>
                <a:ea typeface="黑体" panose="02010609060101010101" pitchFamily="49" charset="-122"/>
              </a:rPr>
              <a:t>2 </a:t>
            </a:r>
            <a:r>
              <a:rPr lang="zh-CN" altLang="en-US" sz="2800" dirty="0">
                <a:solidFill>
                  <a:srgbClr val="000000"/>
                </a:solidFill>
                <a:latin typeface="黑体" panose="02010609060101010101" pitchFamily="49" charset="-122"/>
                <a:ea typeface="黑体" panose="02010609060101010101" pitchFamily="49" charset="-122"/>
              </a:rPr>
              <a:t>用语、术语解释</a:t>
            </a:r>
            <a:endParaRPr lang="en-US" altLang="zh-CN" sz="2800" dirty="0">
              <a:solidFill>
                <a:srgbClr val="000000"/>
              </a:solidFill>
              <a:latin typeface="黑体" panose="02010609060101010101" pitchFamily="49" charset="-122"/>
              <a:ea typeface="黑体" panose="02010609060101010101" pitchFamily="49" charset="-122"/>
            </a:endParaRPr>
          </a:p>
          <a:p>
            <a:pPr marL="0" indent="0" eaLnBrk="1" fontAlgn="auto" hangingPunct="1">
              <a:lnSpc>
                <a:spcPct val="110000"/>
              </a:lnSpc>
              <a:spcAft>
                <a:spcPts val="0"/>
              </a:spcAft>
              <a:buFont typeface="Wingdings" panose="05000000000000000000" pitchFamily="2" charset="2"/>
              <a:buNone/>
              <a:defRPr/>
            </a:pPr>
            <a:r>
              <a:rPr lang="en-US" altLang="zh-CN" sz="2400" dirty="0">
                <a:solidFill>
                  <a:srgbClr val="000000"/>
                </a:solidFill>
                <a:latin typeface="黑体" panose="02010609060101010101" pitchFamily="49" charset="-122"/>
                <a:ea typeface="黑体" panose="02010609060101010101" pitchFamily="49" charset="-122"/>
              </a:rPr>
              <a:t>    </a:t>
            </a:r>
            <a:r>
              <a:rPr lang="zh-CN" altLang="en-US" sz="2400" dirty="0" smtClean="0">
                <a:solidFill>
                  <a:srgbClr val="000000"/>
                </a:solidFill>
                <a:latin typeface="黑体" panose="02010609060101010101" pitchFamily="49" charset="-122"/>
                <a:ea typeface="黑体" panose="02010609060101010101" pitchFamily="49" charset="-122"/>
              </a:rPr>
              <a:t>对</a:t>
            </a:r>
            <a:r>
              <a:rPr lang="zh-CN" altLang="en-US" sz="2400" dirty="0">
                <a:solidFill>
                  <a:srgbClr val="000000"/>
                </a:solidFill>
                <a:latin typeface="黑体" panose="02010609060101010101" pitchFamily="49" charset="-122"/>
                <a:ea typeface="黑体" panose="02010609060101010101" pitchFamily="49" charset="-122"/>
              </a:rPr>
              <a:t>如“直灌机械加压送风”及理论计算中用到的如“烟羽流”、“储烟仓”、“清晰高度”等术语名词进行了解释和规定，</a:t>
            </a:r>
            <a:r>
              <a:rPr lang="zh-CN" altLang="en-US" sz="2400" dirty="0" smtClean="0">
                <a:solidFill>
                  <a:srgbClr val="000000"/>
                </a:solidFill>
                <a:latin typeface="黑体" panose="02010609060101010101" pitchFamily="49" charset="-122"/>
                <a:ea typeface="黑体" panose="02010609060101010101" pitchFamily="49" charset="-122"/>
              </a:rPr>
              <a:t>也解释</a:t>
            </a:r>
            <a:r>
              <a:rPr lang="zh-CN" altLang="en-US" sz="2400" dirty="0" smtClean="0">
                <a:solidFill>
                  <a:srgbClr val="000000"/>
                </a:solidFill>
                <a:latin typeface="黑体" panose="02010609060101010101" pitchFamily="49" charset="-122"/>
                <a:ea typeface="黑体" panose="02010609060101010101" pitchFamily="49" charset="-122"/>
              </a:rPr>
              <a:t>了“</a:t>
            </a:r>
            <a:r>
              <a:rPr lang="zh-CN" altLang="en-US" sz="2400" dirty="0">
                <a:solidFill>
                  <a:srgbClr val="000000"/>
                </a:solidFill>
                <a:latin typeface="黑体" panose="02010609060101010101" pitchFamily="49" charset="-122"/>
                <a:ea typeface="黑体" panose="02010609060101010101" pitchFamily="49" charset="-122"/>
              </a:rPr>
              <a:t>独立前室、共用</a:t>
            </a:r>
            <a:r>
              <a:rPr lang="zh-CN" altLang="en-US" sz="2400" dirty="0" smtClean="0">
                <a:solidFill>
                  <a:srgbClr val="000000"/>
                </a:solidFill>
                <a:latin typeface="黑体" panose="02010609060101010101" pitchFamily="49" charset="-122"/>
                <a:ea typeface="黑体" panose="02010609060101010101" pitchFamily="49" charset="-122"/>
              </a:rPr>
              <a:t>前室、合用前室”</a:t>
            </a:r>
            <a:r>
              <a:rPr lang="zh-CN" altLang="en-US" sz="2400" dirty="0" smtClean="0">
                <a:solidFill>
                  <a:srgbClr val="000000"/>
                </a:solidFill>
                <a:latin typeface="黑体" panose="02010609060101010101" pitchFamily="49" charset="-122"/>
                <a:ea typeface="黑体" panose="02010609060101010101" pitchFamily="49" charset="-122"/>
              </a:rPr>
              <a:t>等容易引起混淆的概念。</a:t>
            </a:r>
            <a:endParaRPr lang="en-US" altLang="zh-CN" sz="2400" dirty="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76250" y="933450"/>
            <a:ext cx="8064500" cy="51403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ct val="1600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3</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zh-CN" altLang="en-US" sz="26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公共建筑与住宅建筑防排烟设防水平</a:t>
            </a:r>
            <a:endParaRPr kumimoji="0" lang="zh-CN" altLang="en-US" sz="55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10000"/>
              </a:lnSpc>
              <a:spcBef>
                <a:spcPct val="20000"/>
              </a:spcBef>
              <a:spcAft>
                <a:spcPts val="0"/>
              </a:spcAft>
              <a:buClrTx/>
              <a:buSzTx/>
              <a:buFont typeface="Arial" panose="020B0604020202020204" pitchFamily="34" charset="0"/>
              <a:buNone/>
              <a:defRPr/>
            </a:pPr>
            <a:r>
              <a:rPr kumimoji="0" lang="en-US" altLang="zh-CN" sz="22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zh-CN" altLang="en-US" sz="2400" b="0" i="0" u="none" strike="noStrike" kern="1200" cap="none" spc="0" normalizeH="0" baseline="0" noProof="0" dirty="0" smtClean="0">
                <a:ln>
                  <a:noFill/>
                </a:ln>
                <a:solidFill>
                  <a:schemeClr val="tx1"/>
                </a:solidFill>
                <a:effectLst/>
                <a:uLnTx/>
                <a:uFillTx/>
                <a:latin typeface="+mn-lt"/>
                <a:ea typeface="+mn-ea"/>
                <a:cs typeface="+mn-cs"/>
              </a:rPr>
              <a:t>从</a:t>
            </a:r>
            <a:r>
              <a:rPr kumimoji="0" lang="zh-CN" altLang="en-US" sz="2400" b="0" i="0" u="none" strike="noStrike" kern="1200" cap="none" spc="0" normalizeH="0" baseline="0" noProof="0" dirty="0">
                <a:ln>
                  <a:noFill/>
                </a:ln>
                <a:solidFill>
                  <a:schemeClr val="tx1"/>
                </a:solidFill>
                <a:effectLst/>
                <a:uLnTx/>
                <a:uFillTx/>
                <a:latin typeface="+mn-lt"/>
                <a:ea typeface="+mn-ea"/>
                <a:cs typeface="+mn-cs"/>
              </a:rPr>
              <a:t>建筑结构、单层空间规模、人员密度、环境熟悉程度、经济合理性等方面考虑，</a:t>
            </a:r>
            <a:r>
              <a:rPr kumimoji="0" lang="zh-CN" altLang="en-US" sz="2400" b="0" i="0" u="none" strike="noStrike" kern="1200" cap="none" spc="0" normalizeH="0" baseline="0" noProof="0" dirty="0" smtClean="0">
                <a:ln>
                  <a:noFill/>
                </a:ln>
                <a:solidFill>
                  <a:schemeClr val="tx1"/>
                </a:solidFill>
                <a:effectLst/>
                <a:uLnTx/>
                <a:uFillTx/>
                <a:latin typeface="+mn-lt"/>
                <a:ea typeface="+mn-ea"/>
                <a:cs typeface="+mn-cs"/>
              </a:rPr>
              <a:t>解决防烟排烟采用自然方式或机械方式选择</a:t>
            </a:r>
            <a:r>
              <a:rPr kumimoji="0" lang="zh-CN" altLang="en-US" sz="2400" b="0" i="0" u="none" strike="noStrike" kern="1200" cap="none" spc="0" normalizeH="0" baseline="0" noProof="0" dirty="0">
                <a:ln>
                  <a:noFill/>
                </a:ln>
                <a:solidFill>
                  <a:schemeClr val="tx1"/>
                </a:solidFill>
                <a:effectLst/>
                <a:uLnTx/>
                <a:uFillTx/>
                <a:latin typeface="+mn-lt"/>
                <a:ea typeface="+mn-ea"/>
                <a:cs typeface="+mn-cs"/>
              </a:rPr>
              <a:t>原则问题。</a:t>
            </a:r>
            <a:endParaRPr kumimoji="0" lang="en-US" altLang="zh-CN" sz="2400" b="0" i="0" u="none" strike="noStrike" kern="1200" cap="none" spc="0" normalizeH="0" baseline="0" noProof="0" dirty="0">
              <a:ln>
                <a:noFill/>
              </a:ln>
              <a:solidFill>
                <a:schemeClr val="tx1"/>
              </a:solidFill>
              <a:effectLst/>
              <a:uLnTx/>
              <a:uFillTx/>
              <a:latin typeface="+mn-lt"/>
              <a:ea typeface="+mn-ea"/>
              <a:cs typeface="+mn-cs"/>
            </a:endParaRPr>
          </a:p>
          <a:p>
            <a:pPr marL="0" marR="0" lvl="0" algn="l" defTabSz="914400" rtl="0" eaLnBrk="1" fontAlgn="auto" latinLnBrk="0" hangingPunct="1">
              <a:lnSpc>
                <a:spcPct val="110000"/>
              </a:lnSpc>
              <a:spcBef>
                <a:spcPct val="20000"/>
              </a:spcBef>
              <a:spcAft>
                <a:spcPts val="0"/>
              </a:spcAft>
              <a:buClrTx/>
              <a:buSzTx/>
              <a:buFont typeface="Arial" panose="020B0604020202020204" pitchFamily="34" charset="0"/>
              <a:buNone/>
              <a:defRPr/>
            </a:pPr>
            <a:r>
              <a:rPr kumimoji="0" lang="en-US"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2400" b="0" i="0" u="none" strike="noStrike" kern="1200" cap="none" spc="0" normalizeH="0" baseline="0" noProof="0" dirty="0" smtClean="0">
                <a:ln>
                  <a:noFill/>
                </a:ln>
                <a:solidFill>
                  <a:schemeClr val="tx1"/>
                </a:solidFill>
                <a:effectLst/>
                <a:uLnTx/>
                <a:uFillTx/>
                <a:latin typeface="+mn-lt"/>
                <a:ea typeface="+mn-ea"/>
                <a:cs typeface="+mn-cs"/>
              </a:rPr>
              <a:t>    </a:t>
            </a:r>
            <a:r>
              <a:rPr lang="zh-CN" altLang="en-US" sz="2400" noProof="0" dirty="0">
                <a:ln>
                  <a:noFill/>
                </a:ln>
                <a:effectLst/>
                <a:uLnTx/>
                <a:uFillTx/>
                <a:sym typeface="+mn-ea"/>
              </a:rPr>
              <a:t>公共建筑、工业建筑以</a:t>
            </a:r>
            <a:r>
              <a:rPr lang="zh-CN" altLang="zh-CN" sz="2400" noProof="0" dirty="0">
                <a:ln>
                  <a:noFill/>
                </a:ln>
                <a:effectLst/>
                <a:uLnTx/>
                <a:uFillTx/>
                <a:sym typeface="+mn-ea"/>
              </a:rPr>
              <a:t>高</a:t>
            </a:r>
            <a:r>
              <a:rPr lang="zh-CN" altLang="en-US" sz="2400" noProof="0" dirty="0">
                <a:ln>
                  <a:noFill/>
                </a:ln>
                <a:effectLst/>
                <a:uLnTx/>
                <a:uFillTx/>
                <a:sym typeface="+mn-ea"/>
              </a:rPr>
              <a:t>度50m为界，住宅建筑以高度100m为界。</a:t>
            </a:r>
          </a:p>
          <a:p>
            <a:pPr marL="0" marR="0" lvl="0" algn="l" defTabSz="914400" rtl="0" eaLnBrk="1" fontAlgn="auto" latinLnBrk="0" hangingPunct="1">
              <a:lnSpc>
                <a:spcPct val="110000"/>
              </a:lnSpc>
              <a:spcBef>
                <a:spcPct val="20000"/>
              </a:spcBef>
              <a:spcAft>
                <a:spcPts val="0"/>
              </a:spcAft>
              <a:buClrTx/>
              <a:buSzTx/>
              <a:buFont typeface="Arial" panose="020B0604020202020204" pitchFamily="34" charset="0"/>
              <a:buNone/>
              <a:defRPr/>
            </a:pPr>
            <a:r>
              <a:rPr lang="zh-CN" altLang="en-US" sz="2400" noProof="0" dirty="0">
                <a:ln>
                  <a:noFill/>
                </a:ln>
                <a:effectLst/>
                <a:uLnTx/>
                <a:uFillTx/>
                <a:sym typeface="+mn-ea"/>
              </a:rPr>
              <a:t>        </a:t>
            </a:r>
            <a:r>
              <a:rPr lang="zh-CN" altLang="en-US" sz="2400" noProof="0" dirty="0" smtClean="0">
                <a:ln>
                  <a:noFill/>
                </a:ln>
                <a:effectLst/>
                <a:uLnTx/>
                <a:uFillTx/>
                <a:sym typeface="+mn-ea"/>
              </a:rPr>
              <a:t>界限以上</a:t>
            </a:r>
            <a:r>
              <a:rPr lang="zh-CN" altLang="en-US" sz="2400" noProof="0" dirty="0">
                <a:ln>
                  <a:noFill/>
                </a:ln>
                <a:effectLst/>
                <a:uLnTx/>
                <a:uFillTx/>
                <a:sym typeface="+mn-ea"/>
              </a:rPr>
              <a:t>部分</a:t>
            </a:r>
            <a:r>
              <a:rPr lang="zh-CN" altLang="zh-CN" sz="2400" noProof="0" dirty="0" smtClean="0">
                <a:ln>
                  <a:noFill/>
                </a:ln>
                <a:effectLst/>
                <a:uLnTx/>
                <a:uFillTx/>
                <a:sym typeface="+mn-ea"/>
              </a:rPr>
              <a:t>其</a:t>
            </a:r>
            <a:r>
              <a:rPr lang="zh-CN" altLang="zh-CN" sz="2400" noProof="0" dirty="0">
                <a:ln>
                  <a:noFill/>
                </a:ln>
                <a:effectLst/>
                <a:uLnTx/>
                <a:uFillTx/>
                <a:sym typeface="+mn-ea"/>
              </a:rPr>
              <a:t>防烟楼梯间、独立前室、合用前室、共用前室及消防电梯前室应采用机械加压送风系统。</a:t>
            </a:r>
            <a:endParaRPr lang="zh-CN" altLang="en-US" sz="2400" noProof="0" dirty="0">
              <a:ln>
                <a:noFill/>
              </a:ln>
              <a:effectLst/>
              <a:uLnTx/>
              <a:uFillTx/>
              <a:sym typeface="+mn-ea"/>
            </a:endParaRPr>
          </a:p>
          <a:p>
            <a:pPr marL="0" marR="0" lvl="0" algn="l" defTabSz="914400" rtl="0" eaLnBrk="1" fontAlgn="auto" latinLnBrk="0" hangingPunct="1">
              <a:lnSpc>
                <a:spcPct val="110000"/>
              </a:lnSpc>
              <a:spcBef>
                <a:spcPct val="20000"/>
              </a:spcBef>
              <a:spcAft>
                <a:spcPts val="0"/>
              </a:spcAft>
              <a:buClrTx/>
              <a:buSzTx/>
              <a:buFont typeface="Arial" panose="020B0604020202020204" pitchFamily="34" charset="0"/>
              <a:buNone/>
              <a:defRPr/>
            </a:pPr>
            <a:r>
              <a:rPr kumimoji="0" lang="en-US"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24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2400" b="0" i="0" u="none" strike="noStrike" kern="1200" cap="none" spc="0" normalizeH="0" baseline="0" noProof="0" dirty="0" smtClean="0">
                <a:ln>
                  <a:noFill/>
                </a:ln>
                <a:solidFill>
                  <a:schemeClr val="tx1"/>
                </a:solidFill>
                <a:effectLst/>
                <a:uLnTx/>
                <a:uFillTx/>
                <a:latin typeface="+mn-lt"/>
                <a:ea typeface="+mn-ea"/>
                <a:cs typeface="+mn-cs"/>
              </a:rPr>
              <a:t>界限</a:t>
            </a:r>
            <a:r>
              <a:rPr kumimoji="0" lang="zh-CN" altLang="zh-CN" sz="2400" b="0" i="0" u="none" strike="noStrike" kern="1200" cap="none" spc="0" normalizeH="0" baseline="0" noProof="0" dirty="0" smtClean="0">
                <a:ln>
                  <a:noFill/>
                </a:ln>
                <a:solidFill>
                  <a:schemeClr val="tx1"/>
                </a:solidFill>
                <a:effectLst/>
                <a:uLnTx/>
                <a:uFillTx/>
                <a:latin typeface="+mn-lt"/>
                <a:ea typeface="+mn-ea"/>
                <a:cs typeface="+mn-cs"/>
              </a:rPr>
              <a:t>以下</a:t>
            </a:r>
            <a:r>
              <a:rPr kumimoji="0" lang="zh-CN" altLang="zh-CN" sz="2400" b="0" i="0" u="none" strike="noStrike" kern="1200" cap="none" spc="0" normalizeH="0" baseline="0" noProof="0" dirty="0">
                <a:ln>
                  <a:noFill/>
                </a:ln>
                <a:solidFill>
                  <a:schemeClr val="tx1"/>
                </a:solidFill>
                <a:effectLst/>
                <a:uLnTx/>
                <a:uFillTx/>
                <a:latin typeface="+mn-lt"/>
                <a:ea typeface="+mn-ea"/>
                <a:cs typeface="+mn-cs"/>
              </a:rPr>
              <a:t>部分要优先采用自然通风系统，</a:t>
            </a:r>
            <a:r>
              <a:rPr kumimoji="0" lang="zh-CN" altLang="zh-CN" sz="2400" b="0" i="0" u="none" strike="noStrike" kern="1200" cap="none" spc="0" normalizeH="0" baseline="0" noProof="0" dirty="0">
                <a:ln>
                  <a:noFill/>
                </a:ln>
                <a:effectLst/>
                <a:uLnTx/>
                <a:uFillTx/>
                <a:cs typeface="+mn-cs"/>
              </a:rPr>
              <a:t>当不能满足</a:t>
            </a:r>
            <a:r>
              <a:rPr kumimoji="0" lang="zh-CN" altLang="zh-CN" sz="2400" b="0" i="0" u="none" strike="noStrike" kern="1200" cap="none" spc="0" normalizeH="0" baseline="0" noProof="0" dirty="0" smtClean="0">
                <a:ln>
                  <a:noFill/>
                </a:ln>
                <a:effectLst/>
                <a:uLnTx/>
                <a:uFillTx/>
                <a:cs typeface="+mn-cs"/>
              </a:rPr>
              <a:t>自然</a:t>
            </a:r>
            <a:r>
              <a:rPr kumimoji="0" lang="zh-CN" altLang="en-US" sz="2400" b="0" i="0" u="none" strike="noStrike" kern="1200" cap="none" spc="0" normalizeH="0" baseline="0" noProof="0" dirty="0" smtClean="0">
                <a:ln>
                  <a:noFill/>
                </a:ln>
                <a:effectLst/>
                <a:uLnTx/>
                <a:uFillTx/>
                <a:cs typeface="+mn-cs"/>
              </a:rPr>
              <a:t>通风</a:t>
            </a:r>
            <a:r>
              <a:rPr kumimoji="0" lang="zh-CN" altLang="zh-CN" sz="2400" b="0" i="0" u="none" strike="noStrike" kern="1200" cap="none" spc="0" normalizeH="0" baseline="0" noProof="0" dirty="0" smtClean="0">
                <a:ln>
                  <a:noFill/>
                </a:ln>
                <a:effectLst/>
                <a:uLnTx/>
                <a:uFillTx/>
                <a:cs typeface="+mn-cs"/>
              </a:rPr>
              <a:t>系统</a:t>
            </a:r>
            <a:r>
              <a:rPr kumimoji="0" lang="zh-CN" altLang="zh-CN" sz="2400" b="0" i="0" u="none" strike="noStrike" kern="1200" cap="none" spc="0" normalizeH="0" baseline="0" noProof="0" dirty="0">
                <a:ln>
                  <a:noFill/>
                </a:ln>
                <a:effectLst/>
                <a:uLnTx/>
                <a:uFillTx/>
                <a:cs typeface="+mn-cs"/>
              </a:rPr>
              <a:t>时，应采用机械加压送风系统。</a:t>
            </a:r>
          </a:p>
        </p:txBody>
      </p:sp>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68313" y="1196975"/>
            <a:ext cx="8207375" cy="4824413"/>
          </a:xfrm>
        </p:spPr>
        <p:txBody>
          <a:bodyPr vert="horz" wrap="square" lIns="91440" tIns="45720" rIns="91440" bIns="45720" numCol="1" rtlCol="0" anchor="t" anchorCtr="0" compatLnSpc="1">
            <a:normAutofit fontScale="47500" lnSpcReduction="20000"/>
          </a:bodyPr>
          <a:lstStyle/>
          <a:p>
            <a:pPr marL="342900" marR="0" lvl="0" indent="-342900" algn="l" defTabSz="914400" rtl="0" eaLnBrk="1" fontAlgn="auto" latinLnBrk="0" hangingPunct="1">
              <a:lnSpc>
                <a:spcPct val="160000"/>
              </a:lnSpc>
              <a:spcBef>
                <a:spcPct val="20000"/>
              </a:spcBef>
              <a:spcAft>
                <a:spcPts val="0"/>
              </a:spcAft>
              <a:buClrTx/>
              <a:buSzTx/>
              <a:buFont typeface="Wingdings" panose="05000000000000000000" pitchFamily="2" charset="2"/>
              <a:buChar char="Ø"/>
              <a:defRPr/>
            </a:pPr>
            <a:r>
              <a:rPr kumimoji="0" lang="en-US" altLang="zh-CN" sz="60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4 </a:t>
            </a:r>
            <a:r>
              <a:rPr kumimoji="0" lang="zh-CN" altLang="en-US" sz="55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防烟楼梯间采用机械加压送风系统要保证其可靠性</a:t>
            </a:r>
            <a:endParaRPr kumimoji="0" lang="en-US" altLang="zh-CN" sz="55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indent="0" eaLnBrk="1" fontAlgn="auto" hangingPunct="1">
              <a:lnSpc>
                <a:spcPct val="160000"/>
              </a:lnSpc>
              <a:spcAft>
                <a:spcPts val="0"/>
              </a:spcAft>
              <a:buNone/>
              <a:defRPr/>
            </a:pPr>
            <a:r>
              <a:rPr kumimoji="0" lang="en-US" altLang="zh-CN" sz="4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en-US" altLang="zh-CN"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1</a:t>
            </a:r>
            <a:r>
              <a:rPr kumimoji="0" lang="zh-CN" altLang="en-US"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）当</a:t>
            </a:r>
            <a:r>
              <a:rPr kumimoji="0" lang="zh-CN" altLang="en-US" sz="4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采用合用前室时，楼梯间、合用</a:t>
            </a:r>
            <a:r>
              <a:rPr lang="zh-CN" altLang="en-US" sz="4400" dirty="0">
                <a:solidFill>
                  <a:srgbClr val="000000"/>
                </a:solidFill>
                <a:latin typeface="黑体" panose="02010609060101010101" pitchFamily="49" charset="-122"/>
                <a:ea typeface="黑体" panose="02010609060101010101" pitchFamily="49" charset="-122"/>
              </a:rPr>
              <a:t>前室</a:t>
            </a:r>
            <a:r>
              <a:rPr lang="zh-CN" altLang="en-US" sz="4400" dirty="0" smtClean="0">
                <a:solidFill>
                  <a:srgbClr val="000000"/>
                </a:solidFill>
                <a:latin typeface="黑体" panose="02010609060101010101" pitchFamily="49" charset="-122"/>
                <a:ea typeface="黑体" panose="02010609060101010101" pitchFamily="49" charset="-122"/>
              </a:rPr>
              <a:t>设置的机械</a:t>
            </a:r>
            <a:r>
              <a:rPr lang="zh-CN" altLang="en-US" sz="4400" dirty="0">
                <a:solidFill>
                  <a:srgbClr val="000000"/>
                </a:solidFill>
                <a:latin typeface="黑体" panose="02010609060101010101" pitchFamily="49" charset="-122"/>
                <a:ea typeface="黑体" panose="02010609060101010101" pitchFamily="49" charset="-122"/>
              </a:rPr>
              <a:t>加压送风</a:t>
            </a:r>
            <a:r>
              <a:rPr lang="zh-CN" altLang="en-US" sz="4400" dirty="0" smtClean="0">
                <a:solidFill>
                  <a:srgbClr val="000000"/>
                </a:solidFill>
                <a:latin typeface="黑体" panose="02010609060101010101" pitchFamily="49" charset="-122"/>
                <a:ea typeface="黑体" panose="02010609060101010101" pitchFamily="49" charset="-122"/>
              </a:rPr>
              <a:t>系统</a:t>
            </a:r>
            <a:r>
              <a:rPr lang="zh-CN" altLang="en-US" sz="4400" dirty="0">
                <a:solidFill>
                  <a:srgbClr val="000000"/>
                </a:solidFill>
                <a:latin typeface="黑体" panose="02010609060101010101" pitchFamily="49" charset="-122"/>
                <a:ea typeface="黑体" panose="02010609060101010101" pitchFamily="49" charset="-122"/>
              </a:rPr>
              <a:t>应</a:t>
            </a:r>
            <a:r>
              <a:rPr lang="zh-CN" altLang="en-US" sz="4400" dirty="0" smtClean="0">
                <a:solidFill>
                  <a:srgbClr val="000000"/>
                </a:solidFill>
                <a:latin typeface="黑体" panose="02010609060101010101" pitchFamily="49" charset="-122"/>
                <a:ea typeface="黑体" panose="02010609060101010101" pitchFamily="49" charset="-122"/>
              </a:rPr>
              <a:t>分别独立设置。</a:t>
            </a:r>
            <a:r>
              <a:rPr lang="en-US" altLang="zh-CN" sz="4400" dirty="0" smtClean="0">
                <a:solidFill>
                  <a:srgbClr val="000000"/>
                </a:solidFill>
                <a:latin typeface="黑体" panose="02010609060101010101" pitchFamily="49" charset="-122"/>
                <a:ea typeface="黑体" panose="02010609060101010101" pitchFamily="49" charset="-122"/>
              </a:rPr>
              <a:t> </a:t>
            </a:r>
          </a:p>
          <a:p>
            <a:pPr marL="0" marR="0" lvl="0" indent="0" algn="l" defTabSz="914400" rtl="0" eaLnBrk="1" fontAlgn="auto" latinLnBrk="0" hangingPunct="1">
              <a:lnSpc>
                <a:spcPct val="160000"/>
              </a:lnSpc>
              <a:spcBef>
                <a:spcPct val="20000"/>
              </a:spcBef>
              <a:spcAft>
                <a:spcPts val="0"/>
              </a:spcAft>
              <a:buClrTx/>
              <a:buSzTx/>
              <a:buFont typeface="Wingdings" panose="05000000000000000000" pitchFamily="2" charset="2"/>
              <a:buNone/>
              <a:defRPr/>
            </a:pPr>
            <a:r>
              <a:rPr kumimoji="0" lang="zh-CN" altLang="en-US"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en-US" altLang="zh-CN"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2</a:t>
            </a:r>
            <a:r>
              <a:rPr kumimoji="0" lang="zh-CN" altLang="en-US"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）剪刀楼梯的两个楼梯间、独立前室、共用前室、合用前室的机械加压送风系统</a:t>
            </a:r>
            <a:r>
              <a:rPr kumimoji="0" lang="zh-CN" altLang="en-US" sz="4400" b="0"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应分别独立设置</a:t>
            </a:r>
            <a:r>
              <a:rPr kumimoji="0" lang="zh-CN" altLang="en-US"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a:t>
            </a:r>
            <a:endParaRPr kumimoji="0" lang="en-US" altLang="zh-CN"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60000"/>
              </a:lnSpc>
              <a:spcBef>
                <a:spcPct val="20000"/>
              </a:spcBef>
              <a:spcAft>
                <a:spcPts val="0"/>
              </a:spcAft>
              <a:buClrTx/>
              <a:buSzTx/>
              <a:buFont typeface="Wingdings" panose="05000000000000000000" pitchFamily="2" charset="2"/>
              <a:buNone/>
              <a:defRPr/>
            </a:pPr>
            <a:r>
              <a:rPr kumimoji="0" lang="en-US" altLang="zh-CN"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3</a:t>
            </a:r>
            <a:r>
              <a:rPr kumimoji="0" lang="zh-CN" altLang="en-US"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）采用</a:t>
            </a:r>
            <a:r>
              <a:rPr kumimoji="0" lang="zh-CN" altLang="en-US" sz="4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机械加压送风的场所不应设置百叶窗，且不宜设置可开启外窗。</a:t>
            </a:r>
            <a:endParaRPr kumimoji="0" lang="en-US" altLang="zh-CN" sz="4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4300"/>
              </a:lnSpc>
              <a:spcBef>
                <a:spcPct val="20000"/>
              </a:spcBef>
              <a:spcAft>
                <a:spcPts val="0"/>
              </a:spcAft>
              <a:buClrTx/>
              <a:buSzTx/>
              <a:buFont typeface="Wingdings" panose="05000000000000000000" pitchFamily="2" charset="2"/>
              <a:buNone/>
              <a:defRPr/>
            </a:pPr>
            <a:r>
              <a:rPr kumimoji="0" lang="en-US" altLang="zh-CN" sz="4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    </a:t>
            </a:r>
            <a:endParaRPr kumimoji="0" lang="en-US" altLang="zh-CN" sz="6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68313" y="1196975"/>
            <a:ext cx="8207375" cy="4824413"/>
          </a:xfrm>
        </p:spPr>
        <p:txBody>
          <a:bodyPr vert="horz" wrap="square" lIns="91440" tIns="45720" rIns="91440" bIns="45720" numCol="1" rtlCol="0" anchor="t" anchorCtr="0" compatLnSpc="1">
            <a:normAutofit fontScale="25000" lnSpcReduction="20000"/>
          </a:bodyPr>
          <a:lstStyle/>
          <a:p>
            <a:pPr marL="342900" marR="0" lvl="0" indent="-342900" algn="l" defTabSz="914400" rtl="0" eaLnBrk="1" fontAlgn="auto" latinLnBrk="0" hangingPunct="1">
              <a:lnSpc>
                <a:spcPct val="130000"/>
              </a:lnSpc>
              <a:spcBef>
                <a:spcPct val="20000"/>
              </a:spcBef>
              <a:spcAft>
                <a:spcPts val="0"/>
              </a:spcAft>
              <a:buClrTx/>
              <a:buSzTx/>
              <a:buFont typeface="Wingdings" panose="05000000000000000000" pitchFamily="2" charset="2"/>
              <a:buChar char="Ø"/>
              <a:defRPr/>
            </a:pPr>
            <a:r>
              <a:rPr kumimoji="0" lang="en-US" altLang="zh-CN" sz="9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5 </a:t>
            </a:r>
            <a:r>
              <a:rPr kumimoji="0" lang="zh-CN" altLang="en-US" sz="96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关于加压送风量的计算方法问题</a:t>
            </a:r>
            <a:endParaRPr kumimoji="0" lang="en-US" altLang="zh-CN" sz="96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zh-CN" altLang="zh-CN" sz="8000" b="0" i="0" u="none" strike="noStrike" kern="1200" cap="none" spc="0" normalizeH="0" baseline="0" noProof="0" dirty="0">
                <a:ln>
                  <a:noFill/>
                </a:ln>
                <a:solidFill>
                  <a:schemeClr val="tx1"/>
                </a:solidFill>
                <a:effectLst/>
                <a:uLnTx/>
                <a:uFillTx/>
                <a:latin typeface="+mn-lt"/>
                <a:ea typeface="+mn-ea"/>
                <a:cs typeface="+mn-cs"/>
              </a:rPr>
              <a:t>        给出前室和楼梯间的正压送风风量计算方法，且明确了送风口的</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zh-CN" altLang="zh-CN" sz="8000" b="0" i="0" u="none" strike="noStrike" kern="1200" cap="none" spc="0" normalizeH="0" baseline="0" noProof="0" dirty="0">
                <a:ln>
                  <a:noFill/>
                </a:ln>
                <a:solidFill>
                  <a:schemeClr val="tx1"/>
                </a:solidFill>
                <a:effectLst/>
                <a:uLnTx/>
                <a:uFillTx/>
                <a:latin typeface="+mn-lt"/>
                <a:ea typeface="+mn-ea"/>
                <a:cs typeface="+mn-cs"/>
              </a:rPr>
              <a:t>启闭状态。同时调整</a:t>
            </a:r>
            <a:r>
              <a:rPr kumimoji="0" lang="zh-CN" altLang="zh-CN" sz="8000" b="0" i="0" u="none" strike="noStrike" kern="1200" cap="none" spc="0" normalizeH="0" baseline="0" noProof="0" dirty="0" smtClean="0">
                <a:ln>
                  <a:noFill/>
                </a:ln>
                <a:solidFill>
                  <a:schemeClr val="tx1"/>
                </a:solidFill>
                <a:effectLst/>
                <a:uLnTx/>
                <a:uFillTx/>
                <a:latin typeface="+mn-lt"/>
                <a:ea typeface="+mn-ea"/>
                <a:cs typeface="+mn-cs"/>
              </a:rPr>
              <a:t>了</a:t>
            </a:r>
            <a:r>
              <a:rPr kumimoji="0" lang="zh-CN" altLang="en-US" sz="8000" b="0" i="0" u="none" strike="noStrike" kern="1200" cap="none" spc="0" normalizeH="0" baseline="0" noProof="0" dirty="0" smtClean="0">
                <a:ln>
                  <a:noFill/>
                </a:ln>
                <a:solidFill>
                  <a:schemeClr val="tx1"/>
                </a:solidFill>
                <a:effectLst/>
                <a:uLnTx/>
                <a:uFillTx/>
                <a:latin typeface="+mn-lt"/>
                <a:ea typeface="+mn-ea"/>
                <a:cs typeface="+mn-cs"/>
              </a:rPr>
              <a:t>原执行标准的</a:t>
            </a:r>
            <a:r>
              <a:rPr kumimoji="0" lang="zh-CN" altLang="zh-CN" sz="8000" b="0" i="0" u="none" strike="noStrike" kern="1200" cap="none" spc="0" normalizeH="0" baseline="0" noProof="0" dirty="0" smtClean="0">
                <a:ln>
                  <a:noFill/>
                </a:ln>
                <a:solidFill>
                  <a:schemeClr val="tx1"/>
                </a:solidFill>
                <a:effectLst/>
                <a:uLnTx/>
                <a:uFillTx/>
                <a:latin typeface="+mn-lt"/>
                <a:ea typeface="+mn-ea"/>
                <a:cs typeface="+mn-cs"/>
              </a:rPr>
              <a:t>风量</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表格。</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en-US" altLang="zh-CN" sz="80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en-US" altLang="zh-CN"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1</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）楼梯间送风量：</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楼梯间</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门开启时</a:t>
            </a:r>
            <a:r>
              <a:rPr kumimoji="0" lang="en-US" altLang="zh-CN" sz="80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达到规定风速值所需的送风量</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zh-CN" altLang="en-US" sz="8000" b="0" i="0" u="none" strike="noStrike" kern="1200" cap="none" spc="0" normalizeH="0" baseline="0" noProof="0" dirty="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L</a:t>
            </a:r>
            <a:r>
              <a:rPr kumimoji="0" lang="en-US" altLang="zh-CN" sz="6600" b="0" i="1" u="none" strike="noStrike" kern="1200" cap="none" spc="0" normalizeH="0" baseline="0" noProof="0" dirty="0">
                <a:ln>
                  <a:noFill/>
                </a:ln>
                <a:solidFill>
                  <a:schemeClr val="tx1"/>
                </a:solidFill>
                <a:effectLst/>
                <a:uLnTx/>
                <a:uFillTx/>
                <a:latin typeface="+mn-lt"/>
                <a:ea typeface="+mn-ea"/>
                <a:cs typeface="+mn-cs"/>
              </a:rPr>
              <a:t>1</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）与</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其他</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未开</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门缝漏风总量</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2</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）之和，即 </a:t>
            </a:r>
            <a:r>
              <a:rPr kumimoji="0" lang="en-US" altLang="zh-CN" sz="8000" b="0" i="1" u="none" strike="noStrike" kern="1200" cap="none" spc="0" normalizeH="0" baseline="0" noProof="0" dirty="0" err="1">
                <a:ln>
                  <a:noFill/>
                </a:ln>
                <a:solidFill>
                  <a:schemeClr val="tx1"/>
                </a:solidFill>
                <a:effectLst/>
                <a:uLnTx/>
                <a:uFillTx/>
                <a:latin typeface="+mn-lt"/>
                <a:ea typeface="+mn-ea"/>
                <a:cs typeface="+mn-cs"/>
              </a:rPr>
              <a:t>L</a:t>
            </a:r>
            <a:r>
              <a:rPr kumimoji="0" lang="en-US" altLang="zh-CN" sz="6600" b="0" i="1" u="none" strike="noStrike" kern="1200" cap="none" spc="0" normalizeH="0" baseline="-10000" noProof="0" dirty="0" err="1">
                <a:ln>
                  <a:noFill/>
                </a:ln>
                <a:solidFill>
                  <a:schemeClr val="tx1"/>
                </a:solidFill>
                <a:effectLst/>
                <a:uLnTx/>
                <a:uFillTx/>
                <a:latin typeface="+mn-lt"/>
                <a:ea typeface="+mn-ea"/>
                <a:cs typeface="+mn-cs"/>
              </a:rPr>
              <a:t>j</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 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1</a:t>
            </a:r>
            <a:r>
              <a:rPr kumimoji="0" lang="en-US" altLang="zh-CN" sz="8800" b="0" i="1" u="none" strike="noStrike" kern="1200" cap="none" spc="0" normalizeH="0" baseline="0" noProof="0" dirty="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 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2</a:t>
            </a:r>
            <a:endParaRPr kumimoji="0" lang="en-US" altLang="zh-CN" sz="8000" b="0" i="1" u="none" strike="noStrike" kern="1200" cap="none" spc="0" normalizeH="0" baseline="-1000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en-US" altLang="zh-CN" sz="80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2</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）前室送风量：</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前室</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门开启时</a:t>
            </a:r>
            <a:r>
              <a:rPr kumimoji="0" lang="en-US" altLang="zh-CN" sz="80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达到规定风速值所需的送风量</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L</a:t>
            </a:r>
            <a:r>
              <a:rPr kumimoji="0" lang="en-US" altLang="zh-CN" sz="6600" b="0" i="1" u="none" strike="noStrike" kern="1200" cap="none" spc="0" normalizeH="0" baseline="0" noProof="0" dirty="0">
                <a:ln>
                  <a:noFill/>
                </a:ln>
                <a:solidFill>
                  <a:schemeClr val="tx1"/>
                </a:solidFill>
                <a:effectLst/>
                <a:uLnTx/>
                <a:uFillTx/>
                <a:latin typeface="+mn-lt"/>
                <a:ea typeface="+mn-ea"/>
                <a:cs typeface="+mn-cs"/>
              </a:rPr>
              <a:t>1</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zh-CN" altLang="en-US" sz="8000" b="0" i="0" u="none" strike="noStrike" kern="1200" cap="none" spc="0" normalizeH="0" baseline="0" noProof="0" dirty="0">
                <a:ln>
                  <a:noFill/>
                </a:ln>
                <a:solidFill>
                  <a:schemeClr val="tx1"/>
                </a:solidFill>
                <a:effectLst/>
                <a:uLnTx/>
                <a:uFillTx/>
                <a:latin typeface="+mn-lt"/>
                <a:ea typeface="+mn-ea"/>
                <a:cs typeface="+mn-cs"/>
              </a:rPr>
              <a:t>与</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未开启的常闭送风阀的漏风总量</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3</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）之和，即 </a:t>
            </a:r>
            <a:r>
              <a:rPr kumimoji="0" lang="en-US" altLang="zh-CN" sz="8000" b="0" i="1" u="none" strike="noStrike" kern="1200" cap="none" spc="0" normalizeH="0" baseline="0" noProof="0" dirty="0" err="1">
                <a:ln>
                  <a:noFill/>
                </a:ln>
                <a:solidFill>
                  <a:schemeClr val="tx1"/>
                </a:solidFill>
                <a:effectLst/>
                <a:uLnTx/>
                <a:uFillTx/>
                <a:latin typeface="+mn-lt"/>
                <a:ea typeface="+mn-ea"/>
                <a:cs typeface="+mn-cs"/>
              </a:rPr>
              <a:t>L</a:t>
            </a:r>
            <a:r>
              <a:rPr kumimoji="0" lang="en-US" altLang="zh-CN" sz="6600" b="0" i="1" u="none" strike="noStrike" kern="1200" cap="none" spc="0" normalizeH="0" baseline="-10000" noProof="0" dirty="0" err="1">
                <a:ln>
                  <a:noFill/>
                </a:ln>
                <a:solidFill>
                  <a:schemeClr val="tx1"/>
                </a:solidFill>
                <a:effectLst/>
                <a:uLnTx/>
                <a:uFillTx/>
                <a:latin typeface="+mn-lt"/>
                <a:ea typeface="+mn-ea"/>
                <a:cs typeface="+mn-cs"/>
              </a:rPr>
              <a:t>j</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 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1</a:t>
            </a:r>
            <a:r>
              <a:rPr kumimoji="0" lang="en-US" altLang="zh-CN" sz="8000" b="0" i="1" u="none" strike="noStrike" kern="1200" cap="none" spc="0" normalizeH="0" baseline="0" noProof="0" dirty="0">
                <a:ln>
                  <a:noFill/>
                </a:ln>
                <a:solidFill>
                  <a:schemeClr val="tx1"/>
                </a:solidFill>
                <a:effectLst/>
                <a:uLnTx/>
                <a:uFillTx/>
                <a:latin typeface="+mn-lt"/>
                <a:ea typeface="+mn-ea"/>
                <a:cs typeface="+mn-cs"/>
              </a:rPr>
              <a:t>+ L</a:t>
            </a:r>
            <a:r>
              <a:rPr kumimoji="0" lang="en-US" altLang="zh-CN" sz="6600" b="0" i="1" u="none" strike="noStrike" kern="1200" cap="none" spc="0" normalizeH="0" baseline="-10000" noProof="0" dirty="0">
                <a:ln>
                  <a:noFill/>
                </a:ln>
                <a:solidFill>
                  <a:schemeClr val="tx1"/>
                </a:solidFill>
                <a:effectLst/>
                <a:uLnTx/>
                <a:uFillTx/>
                <a:latin typeface="+mn-lt"/>
                <a:ea typeface="+mn-ea"/>
                <a:cs typeface="+mn-cs"/>
              </a:rPr>
              <a:t>3</a:t>
            </a:r>
            <a:r>
              <a:rPr kumimoji="0" lang="en-US" altLang="zh-CN" sz="4400" b="0" i="1"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endParaRPr kumimoji="0" lang="en-US" altLang="zh-CN" sz="6000" b="1" i="1"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18435" name="Rectangle 3"/>
          <p:cNvSpPr>
            <a:spLocks noGrp="1" noChangeArrowheads="1"/>
          </p:cNvSpPr>
          <p:nvPr>
            <p:ph type="body" idx="4294967295"/>
          </p:nvPr>
        </p:nvSpPr>
        <p:spPr>
          <a:xfrm>
            <a:off x="468313" y="1196975"/>
            <a:ext cx="8207375" cy="4824413"/>
          </a:xfrm>
        </p:spPr>
        <p:txBody>
          <a:bodyPr vert="horz" wrap="square" lIns="91440" tIns="45720" rIns="91440" bIns="45720" numCol="1" rtlCol="0" anchor="t" anchorCtr="0" compatLnSpc="1">
            <a:normAutofit fontScale="25000" lnSpcReduction="20000"/>
          </a:bodyPr>
          <a:lstStyle/>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Ø"/>
              <a:defRPr/>
            </a:pPr>
            <a:r>
              <a:rPr kumimoji="0" lang="en-US" altLang="zh-CN" sz="9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6 </a:t>
            </a:r>
            <a:r>
              <a:rPr kumimoji="0" lang="zh-CN" altLang="en-US" sz="10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关于计算风量时门洞</a:t>
            </a:r>
            <a:r>
              <a:rPr kumimoji="0" lang="zh-CN" altLang="en-US" sz="10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风速等数据的取值问题</a:t>
            </a:r>
            <a:endParaRPr kumimoji="0" lang="en-US" altLang="zh-CN" sz="104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80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新</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标准</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对于楼梯间和前室</a:t>
            </a:r>
            <a:r>
              <a:rPr kumimoji="0" lang="zh-CN" altLang="en-US" sz="8000" b="0" i="0" u="none" strike="noStrike" kern="1200" cap="none" spc="0" normalizeH="0" baseline="0" noProof="0" dirty="0" smtClean="0">
                <a:ln>
                  <a:noFill/>
                </a:ln>
                <a:solidFill>
                  <a:schemeClr val="tx1"/>
                </a:solidFill>
                <a:effectLst/>
                <a:uLnTx/>
                <a:uFillTx/>
                <a:latin typeface="+mn-lt"/>
                <a:ea typeface="+mn-ea"/>
                <a:cs typeface="+mn-cs"/>
              </a:rPr>
              <a:t>不同送</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风组合工况，给</a:t>
            </a:r>
            <a:r>
              <a:rPr kumimoji="0" lang="zh-CN" altLang="en-US" sz="8000" b="0" i="0" u="none" strike="noStrike" kern="1200" cap="none" spc="0" normalizeH="0" baseline="0" noProof="0" dirty="0" smtClean="0">
                <a:ln>
                  <a:noFill/>
                </a:ln>
                <a:solidFill>
                  <a:schemeClr val="tx1"/>
                </a:solidFill>
                <a:effectLst/>
                <a:uLnTx/>
                <a:uFillTx/>
                <a:latin typeface="+mn-lt"/>
                <a:ea typeface="+mn-ea"/>
                <a:cs typeface="+mn-cs"/>
              </a:rPr>
              <a:t>出门洞</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断面风速值：</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80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en-US" altLang="zh-CN"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1</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楼梯间机械加压送风、合用前室机械加压送风时，通向合用前室疏散门和通向楼梯间疏散门的门洞断面风速均不应小于</a:t>
            </a:r>
            <a:r>
              <a:rPr kumimoji="0" lang="en-US" altLang="zh-CN" sz="8000" b="0" i="0" u="none" strike="noStrike" kern="1200" cap="none" spc="0" normalizeH="0" baseline="0" noProof="0" dirty="0">
                <a:ln>
                  <a:noFill/>
                </a:ln>
                <a:solidFill>
                  <a:schemeClr val="tx1"/>
                </a:solidFill>
                <a:effectLst/>
                <a:uLnTx/>
                <a:uFillTx/>
                <a:latin typeface="+mn-lt"/>
                <a:ea typeface="+mn-ea"/>
                <a:cs typeface="+mn-cs"/>
              </a:rPr>
              <a:t>0.7m/s</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80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80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2</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楼梯间机械加压送风、独立前室不送风时，通向楼梯间疏散门的门洞断面风速不应小于</a:t>
            </a:r>
            <a:r>
              <a:rPr kumimoji="0" lang="en-US" altLang="zh-CN" sz="8000" b="0" i="0" u="none" strike="noStrike" kern="1200" cap="none" spc="0" normalizeH="0" baseline="0" noProof="0" dirty="0">
                <a:ln>
                  <a:noFill/>
                </a:ln>
                <a:solidFill>
                  <a:schemeClr val="tx1"/>
                </a:solidFill>
                <a:effectLst/>
                <a:uLnTx/>
                <a:uFillTx/>
                <a:latin typeface="+mn-lt"/>
                <a:ea typeface="+mn-ea"/>
                <a:cs typeface="+mn-cs"/>
              </a:rPr>
              <a:t>1.0m/s</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66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66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80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3</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消防电梯前室机械加压送风时，通向消防电梯前室门的门洞断面风速不应小于</a:t>
            </a:r>
            <a:r>
              <a:rPr kumimoji="0" lang="en-US" altLang="zh-CN" sz="8000" b="0" i="0" u="none" strike="noStrike" kern="1200" cap="none" spc="0" normalizeH="0" baseline="0" noProof="0" dirty="0">
                <a:ln>
                  <a:noFill/>
                </a:ln>
                <a:solidFill>
                  <a:schemeClr val="tx1"/>
                </a:solidFill>
                <a:effectLst/>
                <a:uLnTx/>
                <a:uFillTx/>
                <a:latin typeface="+mn-lt"/>
                <a:ea typeface="+mn-ea"/>
                <a:cs typeface="+mn-cs"/>
              </a:rPr>
              <a:t>1.0m/s</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a:t>
            </a:r>
            <a:endParaRPr kumimoji="0" lang="en-US" altLang="zh-CN" sz="80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66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66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80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4</a:t>
            </a:r>
            <a:r>
              <a:rPr kumimoji="0" lang="zh-CN" altLang="en-US" sz="8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前室机械加压送风</a:t>
            </a:r>
            <a:r>
              <a:rPr kumimoji="0" lang="zh-CN" altLang="en-US" sz="8000" b="0" i="0" u="none" strike="noStrike" kern="1200" cap="none" spc="0" normalizeH="0" baseline="0" noProof="0" dirty="0">
                <a:ln>
                  <a:noFill/>
                </a:ln>
                <a:solidFill>
                  <a:schemeClr val="tx1"/>
                </a:solidFill>
                <a:effectLst/>
                <a:uLnTx/>
                <a:uFillTx/>
                <a:latin typeface="+mn-lt"/>
                <a:ea typeface="+mn-ea"/>
                <a:cs typeface="+mn-cs"/>
              </a:rPr>
              <a:t>而</a:t>
            </a:r>
            <a:r>
              <a:rPr kumimoji="0" lang="zh-CN" altLang="zh-CN" sz="8000" b="0" i="0" u="none" strike="noStrike" kern="1200" cap="none" spc="0" normalizeH="0" baseline="0" noProof="0" dirty="0">
                <a:ln>
                  <a:noFill/>
                </a:ln>
                <a:solidFill>
                  <a:schemeClr val="tx1"/>
                </a:solidFill>
                <a:effectLst/>
                <a:uLnTx/>
                <a:uFillTx/>
                <a:latin typeface="+mn-lt"/>
                <a:ea typeface="+mn-ea"/>
                <a:cs typeface="+mn-cs"/>
              </a:rPr>
              <a:t>楼梯间采用自然通风系统时，通向前室疏散门的门洞风速不应</a:t>
            </a:r>
            <a:r>
              <a:rPr kumimoji="0" lang="zh-CN" altLang="zh-CN" sz="8000" b="0" i="0" u="none" strike="noStrike" kern="1200" cap="none" spc="0" normalizeH="0" baseline="0" noProof="0" dirty="0" smtClean="0">
                <a:ln>
                  <a:noFill/>
                </a:ln>
                <a:solidFill>
                  <a:schemeClr val="tx1"/>
                </a:solidFill>
                <a:effectLst/>
                <a:uLnTx/>
                <a:uFillTx/>
                <a:latin typeface="+mn-lt"/>
                <a:ea typeface="+mn-ea"/>
                <a:cs typeface="+mn-cs"/>
              </a:rPr>
              <a:t>小于</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0.6</a:t>
            </a:r>
            <a:r>
              <a:rPr kumimoji="0" lang="zh-CN" altLang="en-US" sz="8000" b="0" i="0" u="none" strike="noStrike" kern="1200" cap="none" spc="0" normalizeH="0" baseline="0" noProof="0" dirty="0" smtClean="0">
                <a:ln>
                  <a:noFill/>
                </a:ln>
                <a:solidFill>
                  <a:schemeClr val="tx1"/>
                </a:solidFill>
                <a:effectLst/>
                <a:uLnTx/>
                <a:uFillTx/>
                <a:latin typeface="+mn-lt"/>
                <a:ea typeface="+mn-ea"/>
                <a:cs typeface="+mn-cs"/>
              </a:rPr>
              <a:t>（</a:t>
            </a:r>
            <a:r>
              <a:rPr kumimoji="0" lang="en-US" altLang="zh-CN" sz="8000" b="0" i="1" u="none" strike="noStrike" kern="1200" cap="none" spc="0" normalizeH="0" baseline="0" noProof="0" dirty="0" smtClean="0">
                <a:ln>
                  <a:noFill/>
                </a:ln>
                <a:solidFill>
                  <a:schemeClr val="tx1"/>
                </a:solidFill>
                <a:effectLst/>
                <a:uLnTx/>
                <a:uFillTx/>
                <a:latin typeface="+mn-lt"/>
                <a:ea typeface="+mn-ea"/>
                <a:cs typeface="+mn-cs"/>
              </a:rPr>
              <a:t>A</a:t>
            </a:r>
            <a:r>
              <a:rPr kumimoji="0" lang="en-US" altLang="zh-CN" sz="5600" b="0" i="1" u="none" strike="noStrike" kern="1200" cap="none" spc="0" normalizeH="0" baseline="0" noProof="0" dirty="0" smtClean="0">
                <a:ln>
                  <a:noFill/>
                </a:ln>
                <a:solidFill>
                  <a:schemeClr val="tx1"/>
                </a:solidFill>
                <a:effectLst/>
                <a:uLnTx/>
                <a:uFillTx/>
                <a:latin typeface="+mn-lt"/>
                <a:ea typeface="+mn-ea"/>
                <a:cs typeface="+mn-cs"/>
              </a:rPr>
              <a:t>l</a:t>
            </a:r>
            <a:r>
              <a:rPr kumimoji="0" lang="en-US" altLang="zh-CN" sz="8000" b="0" i="1" u="none" strike="noStrike" kern="1200" cap="none" spc="0" normalizeH="0" baseline="0" noProof="0" dirty="0" smtClean="0">
                <a:ln>
                  <a:noFill/>
                </a:ln>
                <a:solidFill>
                  <a:schemeClr val="tx1"/>
                </a:solidFill>
                <a:effectLst/>
                <a:uLnTx/>
                <a:uFillTx/>
                <a:latin typeface="+mn-lt"/>
                <a:ea typeface="+mn-ea"/>
                <a:cs typeface="+mn-cs"/>
              </a:rPr>
              <a:t>/A</a:t>
            </a:r>
            <a:r>
              <a:rPr kumimoji="0" lang="en-US" altLang="zh-CN" sz="5600" b="0" i="1" u="none" strike="noStrike" kern="1200" cap="none" spc="0" normalizeH="0" baseline="0" noProof="0" dirty="0" smtClean="0">
                <a:ln>
                  <a:noFill/>
                </a:ln>
                <a:solidFill>
                  <a:schemeClr val="tx1"/>
                </a:solidFill>
                <a:effectLst/>
                <a:uLnTx/>
                <a:uFillTx/>
                <a:latin typeface="+mn-lt"/>
                <a:ea typeface="+mn-ea"/>
                <a:cs typeface="+mn-cs"/>
              </a:rPr>
              <a:t>s</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a:t>
            </a:r>
            <a:r>
              <a:rPr kumimoji="0" lang="en-US" sz="8000" b="0" i="0" u="none" strike="noStrike" kern="1200" cap="none" spc="0" normalizeH="0" baseline="0" noProof="0" dirty="0" smtClean="0">
                <a:ln>
                  <a:noFill/>
                </a:ln>
                <a:solidFill>
                  <a:schemeClr val="tx1"/>
                </a:solidFill>
                <a:effectLst/>
                <a:uLnTx/>
                <a:uFillTx/>
                <a:latin typeface="+mn-lt"/>
                <a:ea typeface="+mn-ea"/>
                <a:cs typeface="+mn-cs"/>
              </a:rPr>
              <a:t>1)(</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m/s)</a:t>
            </a:r>
            <a:r>
              <a:rPr kumimoji="0" lang="zh-CN" altLang="en-US" sz="8000" b="0" i="0" u="none" strike="noStrike" kern="1200" cap="none" spc="0" normalizeH="0" baseline="0" noProof="0" dirty="0" smtClean="0">
                <a:ln>
                  <a:noFill/>
                </a:ln>
                <a:solidFill>
                  <a:schemeClr val="tx1"/>
                </a:solidFill>
                <a:effectLst/>
                <a:uLnTx/>
                <a:uFillTx/>
                <a:latin typeface="+mn-lt"/>
                <a:ea typeface="+mn-ea"/>
                <a:cs typeface="+mn-cs"/>
              </a:rPr>
              <a:t>。</a:t>
            </a:r>
            <a:endParaRPr kumimoji="0" lang="en-US" altLang="zh-CN" sz="96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44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endParaRPr kumimoji="0" lang="en-US" altLang="zh-CN" sz="6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p:cNvSpPr>
          <p:nvPr>
            <p:ph type="title"/>
          </p:nvPr>
        </p:nvSpPr>
        <p:spPr>
          <a:xfrm>
            <a:off x="107950" y="11113"/>
            <a:ext cx="5472113" cy="7207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3555" name="Rectangle 3"/>
          <p:cNvSpPr>
            <a:spLocks noGrp="1"/>
          </p:cNvSpPr>
          <p:nvPr>
            <p:ph type="body"/>
          </p:nvPr>
        </p:nvSpPr>
        <p:spPr>
          <a:xfrm>
            <a:off x="468313" y="3068638"/>
            <a:ext cx="8207375" cy="482600"/>
          </a:xfrm>
          <a:solidFill>
            <a:srgbClr val="FFFFFF">
              <a:alpha val="100000"/>
            </a:srgbClr>
          </a:solidFill>
        </p:spPr>
        <p:txBody>
          <a:bodyPr vert="horz" wrap="square" lIns="91440" tIns="45720" rIns="91440" bIns="45720" anchor="t"/>
          <a:lstStyle/>
          <a:p>
            <a:pPr marL="0" indent="0" eaLnBrk="1" hangingPunct="1">
              <a:lnSpc>
                <a:spcPts val="3000"/>
              </a:lnSpc>
              <a:buFont typeface="Wingdings" panose="05000000000000000000" pitchFamily="2" charset="2"/>
              <a:buNone/>
            </a:pPr>
            <a:r>
              <a:rPr lang="en-US" altLang="zh-CN" sz="4400" dirty="0">
                <a:solidFill>
                  <a:srgbClr val="000000"/>
                </a:solidFill>
                <a:latin typeface="黑体" panose="02010609060101010101" pitchFamily="49" charset="-122"/>
                <a:ea typeface="黑体" panose="02010609060101010101" pitchFamily="49" charset="-122"/>
              </a:rPr>
              <a:t>    </a:t>
            </a:r>
            <a:endParaRPr lang="en-US" altLang="zh-CN" sz="6000" b="1" dirty="0">
              <a:solidFill>
                <a:srgbClr val="000000"/>
              </a:solidFill>
              <a:latin typeface="黑体" panose="02010609060101010101" pitchFamily="49" charset="-122"/>
              <a:ea typeface="黑体" panose="02010609060101010101" pitchFamily="49" charset="-122"/>
            </a:endParaRPr>
          </a:p>
        </p:txBody>
      </p:sp>
      <p:sp>
        <p:nvSpPr>
          <p:cNvPr id="23556" name="Rectangle 1"/>
          <p:cNvSpPr/>
          <p:nvPr/>
        </p:nvSpPr>
        <p:spPr>
          <a:xfrm>
            <a:off x="1042988" y="3201988"/>
            <a:ext cx="7200900" cy="360362"/>
          </a:xfrm>
          <a:prstGeom prst="rect">
            <a:avLst/>
          </a:prstGeom>
          <a:noFill/>
          <a:ln w="9525">
            <a:noFill/>
          </a:ln>
        </p:spPr>
        <p:txBody>
          <a:bodyPr anchor="ctr">
            <a:spAutoFit/>
          </a:bodyPr>
          <a:lstStyle/>
          <a:p>
            <a:pPr eaLnBrk="0" hangingPunct="0"/>
            <a:r>
              <a:rPr lang="zh-CN" altLang="en-US" sz="2600" dirty="0">
                <a:latin typeface="Times New Roman" panose="02020603050405020304" pitchFamily="18" charset="0"/>
                <a:ea typeface="黑体" panose="02010609060101010101" pitchFamily="49" charset="-122"/>
              </a:rPr>
              <a:t>公共建筑、</a:t>
            </a:r>
            <a:r>
              <a:rPr lang="zh-CN" altLang="en-US" sz="2600" dirty="0">
                <a:latin typeface="黑体" panose="02010609060101010101" pitchFamily="49" charset="-122"/>
                <a:ea typeface="黑体" panose="02010609060101010101" pitchFamily="49" charset="-122"/>
              </a:rPr>
              <a:t>工业建筑</a:t>
            </a:r>
            <a:r>
              <a:rPr lang="zh-CN" altLang="en-US" sz="2600" dirty="0">
                <a:latin typeface="Times New Roman" panose="02020603050405020304" pitchFamily="18" charset="0"/>
                <a:ea typeface="黑体" panose="02010609060101010101" pitchFamily="49" charset="-122"/>
              </a:rPr>
              <a:t>防烟分区的最大允许面积，及其长边最大允许长度</a:t>
            </a:r>
            <a:endParaRPr lang="zh-CN" altLang="en-US" sz="2600" dirty="0">
              <a:latin typeface="Arial" panose="020B0604020202020204" pitchFamily="34" charset="0"/>
            </a:endParaRPr>
          </a:p>
        </p:txBody>
      </p:sp>
      <p:graphicFrame>
        <p:nvGraphicFramePr>
          <p:cNvPr id="5" name="表格 4"/>
          <p:cNvGraphicFramePr>
            <a:graphicFrameLocks noGrp="1"/>
          </p:cNvGraphicFramePr>
          <p:nvPr/>
        </p:nvGraphicFramePr>
        <p:xfrm>
          <a:off x="906463" y="3644900"/>
          <a:ext cx="7345362" cy="1762126"/>
        </p:xfrm>
        <a:graphic>
          <a:graphicData uri="http://schemas.openxmlformats.org/drawingml/2006/table">
            <a:tbl>
              <a:tblPr firstRow="1" bandRow="1">
                <a:tableStyleId>{5C22544A-7EE6-4342-B048-85BDC9FD1C3A}</a:tableStyleId>
              </a:tblPr>
              <a:tblGrid>
                <a:gridCol w="1836762"/>
                <a:gridCol w="1800200"/>
                <a:gridCol w="3708400"/>
              </a:tblGrid>
              <a:tr h="548092">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zh-CN" sz="1400" kern="100" dirty="0" smtClean="0">
                          <a:effectLst/>
                        </a:rPr>
                        <a:t>空间净高（</a:t>
                      </a:r>
                      <a:r>
                        <a:rPr lang="en-US" altLang="zh-CN" sz="1400" kern="100" dirty="0" smtClean="0">
                          <a:effectLst/>
                        </a:rPr>
                        <a:t>H</a:t>
                      </a:r>
                      <a:r>
                        <a:rPr lang="zh-CN" altLang="zh-CN" sz="1400" kern="100" dirty="0" smtClean="0">
                          <a:effectLst/>
                        </a:rPr>
                        <a:t>）</a:t>
                      </a:r>
                      <a:endParaRPr lang="zh-CN" altLang="zh-CN" sz="1400" kern="100" dirty="0" smtClean="0">
                        <a:effectLst/>
                        <a:latin typeface="Times New Roman" panose="02020603050405020304"/>
                        <a:ea typeface="+mn-ea"/>
                      </a:endParaRPr>
                    </a:p>
                  </a:txBody>
                  <a:tcPr marL="91447" marR="91447" marT="45616" marB="45616"/>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zh-CN" sz="1400" kern="100" dirty="0" smtClean="0">
                          <a:effectLst/>
                        </a:rPr>
                        <a:t>最大允许面积（</a:t>
                      </a:r>
                      <a:r>
                        <a:rPr lang="en-US" altLang="zh-CN" sz="1400" kern="100" dirty="0" smtClean="0">
                          <a:effectLst/>
                        </a:rPr>
                        <a:t>m</a:t>
                      </a:r>
                      <a:r>
                        <a:rPr lang="en-US" altLang="zh-CN" sz="1400" kern="100" baseline="30000" dirty="0" smtClean="0">
                          <a:effectLst/>
                        </a:rPr>
                        <a:t>2</a:t>
                      </a:r>
                      <a:r>
                        <a:rPr lang="zh-CN" altLang="zh-CN" sz="1400" kern="100" dirty="0" smtClean="0">
                          <a:effectLst/>
                        </a:rPr>
                        <a:t>）</a:t>
                      </a:r>
                      <a:endParaRPr lang="zh-CN" altLang="zh-CN" sz="1400" kern="100" dirty="0" smtClean="0">
                        <a:effectLst/>
                        <a:latin typeface="Times New Roman" panose="02020603050405020304"/>
                        <a:ea typeface="+mn-ea"/>
                      </a:endParaRPr>
                    </a:p>
                  </a:txBody>
                  <a:tcPr marL="91447" marR="91447" marT="45616" marB="45616"/>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zh-CN" altLang="zh-CN" sz="1400" kern="100" dirty="0" smtClean="0">
                          <a:effectLst/>
                        </a:rPr>
                        <a:t>长边最大允许长度</a:t>
                      </a:r>
                      <a:endParaRPr lang="zh-CN" altLang="zh-CN" sz="1400" kern="100" dirty="0" smtClean="0">
                        <a:effectLst/>
                        <a:latin typeface="Times New Roman" panose="02020603050405020304"/>
                        <a:ea typeface="+mn-ea"/>
                      </a:endParaRPr>
                    </a:p>
                  </a:txBody>
                  <a:tcPr marL="91447" marR="91447" marT="45616" marB="45616"/>
                </a:tc>
              </a:tr>
              <a:tr h="332971">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00" kern="100" dirty="0" smtClean="0">
                          <a:effectLst/>
                        </a:rPr>
                        <a:t>H</a:t>
                      </a:r>
                      <a:r>
                        <a:rPr lang="zh-CN" altLang="zh-CN" sz="1400" kern="100" dirty="0" smtClean="0">
                          <a:effectLst/>
                        </a:rPr>
                        <a:t>≤</a:t>
                      </a:r>
                      <a:r>
                        <a:rPr lang="en-US" altLang="zh-CN" sz="1400" kern="100" dirty="0" smtClean="0">
                          <a:effectLst/>
                        </a:rPr>
                        <a:t>3.0m</a:t>
                      </a:r>
                      <a:endParaRPr lang="zh-CN" altLang="zh-CN" sz="1400" kern="100" dirty="0" smtClean="0">
                        <a:effectLst/>
                        <a:latin typeface="Times New Roman" panose="02020603050405020304"/>
                        <a:ea typeface="+mn-ea"/>
                      </a:endParaRPr>
                    </a:p>
                  </a:txBody>
                  <a:tcPr marL="91447" marR="91447" marT="45616" marB="45616"/>
                </a:tc>
                <a:tc>
                  <a:txBody>
                    <a:bodyPr/>
                    <a:lstStyle/>
                    <a:p>
                      <a:pPr algn="ctr"/>
                      <a:r>
                        <a:rPr lang="en-US" altLang="zh-CN" sz="1400" dirty="0" smtClean="0"/>
                        <a:t>500</a:t>
                      </a:r>
                      <a:endParaRPr lang="zh-CN" altLang="en-US" sz="1400" dirty="0"/>
                    </a:p>
                  </a:txBody>
                  <a:tcPr marL="91447" marR="91447" marT="45616" marB="45616"/>
                </a:tc>
                <a:tc>
                  <a:txBody>
                    <a:bodyPr/>
                    <a:lstStyle/>
                    <a:p>
                      <a:pPr algn="ctr"/>
                      <a:r>
                        <a:rPr lang="en-US" altLang="zh-CN" sz="1400" dirty="0" smtClean="0"/>
                        <a:t>24m</a:t>
                      </a:r>
                      <a:endParaRPr lang="zh-CN" altLang="en-US" sz="1400" dirty="0"/>
                    </a:p>
                  </a:txBody>
                  <a:tcPr marL="91447" marR="91447" marT="45616" marB="45616"/>
                </a:tc>
              </a:tr>
              <a:tr h="332971">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00" kern="100" dirty="0" smtClean="0">
                          <a:effectLst/>
                        </a:rPr>
                        <a:t>3.0m&lt;H</a:t>
                      </a:r>
                      <a:r>
                        <a:rPr lang="zh-CN" altLang="zh-CN" sz="1400" kern="100" dirty="0" smtClean="0">
                          <a:effectLst/>
                        </a:rPr>
                        <a:t>≤</a:t>
                      </a:r>
                      <a:r>
                        <a:rPr lang="en-US" altLang="zh-CN" sz="1400" kern="100" dirty="0" smtClean="0">
                          <a:effectLst/>
                        </a:rPr>
                        <a:t>6.0m</a:t>
                      </a:r>
                      <a:endParaRPr lang="zh-CN" altLang="zh-CN" sz="1400" kern="100" dirty="0" smtClean="0">
                        <a:effectLst/>
                        <a:latin typeface="Times New Roman" panose="02020603050405020304"/>
                        <a:ea typeface="+mn-ea"/>
                      </a:endParaRPr>
                    </a:p>
                  </a:txBody>
                  <a:tcPr marL="91447" marR="91447" marT="45616" marB="45616"/>
                </a:tc>
                <a:tc>
                  <a:txBody>
                    <a:bodyPr/>
                    <a:lstStyle/>
                    <a:p>
                      <a:pPr algn="ctr"/>
                      <a:r>
                        <a:rPr lang="en-US" altLang="zh-CN" sz="1400" dirty="0" smtClean="0"/>
                        <a:t>1000</a:t>
                      </a:r>
                      <a:endParaRPr lang="zh-CN" altLang="en-US" sz="1400" dirty="0"/>
                    </a:p>
                  </a:txBody>
                  <a:tcPr marL="91447" marR="91447" marT="45616" marB="45616"/>
                </a:tc>
                <a:tc>
                  <a:txBody>
                    <a:bodyPr/>
                    <a:lstStyle/>
                    <a:p>
                      <a:pPr algn="ctr"/>
                      <a:r>
                        <a:rPr lang="en-US" altLang="zh-CN" sz="1400" dirty="0" smtClean="0"/>
                        <a:t>36m</a:t>
                      </a:r>
                      <a:endParaRPr lang="zh-CN" altLang="en-US" sz="1400" dirty="0"/>
                    </a:p>
                  </a:txBody>
                  <a:tcPr marL="91447" marR="91447" marT="45616" marB="45616"/>
                </a:tc>
              </a:tr>
              <a:tr h="548092">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00" kern="100" dirty="0" smtClean="0">
                          <a:effectLst/>
                        </a:rPr>
                        <a:t>H</a:t>
                      </a:r>
                      <a:r>
                        <a:rPr lang="zh-CN" altLang="zh-CN" sz="1400" kern="100" dirty="0" smtClean="0">
                          <a:effectLst/>
                        </a:rPr>
                        <a:t>＞</a:t>
                      </a:r>
                      <a:r>
                        <a:rPr lang="en-US" altLang="zh-CN" sz="1400" kern="100" dirty="0" smtClean="0">
                          <a:effectLst/>
                        </a:rPr>
                        <a:t>6.0m</a:t>
                      </a:r>
                      <a:endParaRPr lang="zh-CN" altLang="zh-CN" sz="1400" kern="100" dirty="0" smtClean="0">
                        <a:effectLst/>
                        <a:latin typeface="Times New Roman" panose="02020603050405020304"/>
                        <a:ea typeface="+mn-ea"/>
                      </a:endParaRPr>
                    </a:p>
                  </a:txBody>
                  <a:tcPr marL="91447" marR="91447" marT="45616" marB="45616"/>
                </a:tc>
                <a:tc>
                  <a:txBody>
                    <a:bodyPr/>
                    <a:lstStyle/>
                    <a:p>
                      <a:pPr algn="ctr"/>
                      <a:r>
                        <a:rPr lang="en-US" altLang="zh-CN" sz="1400" dirty="0" smtClean="0"/>
                        <a:t>2000</a:t>
                      </a:r>
                      <a:endParaRPr lang="zh-CN" altLang="en-US" sz="1400" dirty="0"/>
                    </a:p>
                  </a:txBody>
                  <a:tcPr marL="91447" marR="91447" marT="45616" marB="45616"/>
                </a:tc>
                <a:tc>
                  <a:txBody>
                    <a:bodyPr/>
                    <a:lstStyle/>
                    <a:p>
                      <a:pPr marL="0" marR="0" indent="0" algn="ctr" defTabSz="914400" rtl="0" eaLnBrk="1" fontAlgn="auto" latinLnBrk="0" hangingPunct="1">
                        <a:lnSpc>
                          <a:spcPct val="100000"/>
                        </a:lnSpc>
                        <a:spcBef>
                          <a:spcPts val="0"/>
                        </a:spcBef>
                        <a:spcAft>
                          <a:spcPts val="0"/>
                        </a:spcAft>
                        <a:buClrTx/>
                        <a:buSzTx/>
                        <a:buFontTx/>
                        <a:buNone/>
                        <a:defRPr/>
                      </a:pPr>
                      <a:r>
                        <a:rPr lang="en-US" altLang="zh-CN" sz="1400" kern="100" dirty="0" smtClean="0">
                          <a:effectLst/>
                        </a:rPr>
                        <a:t>60m</a:t>
                      </a:r>
                      <a:r>
                        <a:rPr lang="zh-CN" altLang="zh-CN" sz="1400" kern="100" dirty="0" smtClean="0">
                          <a:effectLst/>
                        </a:rPr>
                        <a:t>；有自然对流时，不应大于</a:t>
                      </a:r>
                      <a:r>
                        <a:rPr lang="en-US" altLang="zh-CN" sz="1400" kern="100" dirty="0" smtClean="0">
                          <a:effectLst/>
                        </a:rPr>
                        <a:t>75m</a:t>
                      </a:r>
                      <a:endParaRPr lang="zh-CN" altLang="zh-CN" sz="1400" kern="100" dirty="0" smtClean="0">
                        <a:effectLst/>
                        <a:latin typeface="Times New Roman" panose="02020603050405020304"/>
                        <a:ea typeface="+mn-ea"/>
                      </a:endParaRPr>
                    </a:p>
                    <a:p>
                      <a:pPr algn="ctr"/>
                      <a:endParaRPr lang="zh-CN" altLang="en-US" sz="1400" dirty="0"/>
                    </a:p>
                  </a:txBody>
                  <a:tcPr marL="91447" marR="91447" marT="45616" marB="45616"/>
                </a:tc>
              </a:tr>
            </a:tbl>
          </a:graphicData>
        </a:graphic>
      </p:graphicFrame>
      <p:sp>
        <p:nvSpPr>
          <p:cNvPr id="6" name="Rectangle 3"/>
          <p:cNvSpPr txBox="1">
            <a:spLocks noChangeArrowheads="1"/>
          </p:cNvSpPr>
          <p:nvPr/>
        </p:nvSpPr>
        <p:spPr bwMode="auto">
          <a:xfrm>
            <a:off x="714375" y="1052513"/>
            <a:ext cx="5586413" cy="576263"/>
          </a:xfrm>
          <a:prstGeom prst="rect">
            <a:avLst/>
          </a:prstGeom>
          <a:noFill/>
          <a:ln>
            <a:noFill/>
          </a:ln>
        </p:spPr>
        <p:txBody>
          <a:bodyPr>
            <a:normAutofit fontScale="25000" lnSpcReduction="20000"/>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342900" marR="0" lvl="0" indent="-342900" algn="l" defTabSz="914400" rtl="0" eaLnBrk="0" fontAlgn="auto" latinLnBrk="0" hangingPunct="0">
              <a:lnSpc>
                <a:spcPts val="4300"/>
              </a:lnSpc>
              <a:spcBef>
                <a:spcPct val="20000"/>
              </a:spcBef>
              <a:spcAft>
                <a:spcPts val="0"/>
              </a:spcAft>
              <a:buClrTx/>
              <a:buSzTx/>
              <a:buFont typeface="Wingdings" panose="05000000000000000000" pitchFamily="2" charset="2"/>
              <a:buChar char="Ø"/>
              <a:defRPr/>
            </a:pPr>
            <a:r>
              <a:rPr kumimoji="0" lang="en-US" altLang="zh-CN" sz="14400" b="0"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7 </a:t>
            </a:r>
            <a:r>
              <a:rPr kumimoji="0" lang="zh-CN" altLang="en-US" sz="16000" b="0"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关于防烟分区面积划分的问题</a:t>
            </a:r>
            <a:endParaRPr kumimoji="0" lang="en-US" altLang="zh-CN" sz="16000" b="0"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0" fontAlgn="auto" latinLnBrk="0" hangingPunct="0">
              <a:lnSpc>
                <a:spcPts val="4300"/>
              </a:lnSpc>
              <a:spcBef>
                <a:spcPct val="20000"/>
              </a:spcBef>
              <a:spcAft>
                <a:spcPts val="0"/>
              </a:spcAft>
              <a:buClrTx/>
              <a:buSzTx/>
              <a:buFont typeface="Wingdings" panose="05000000000000000000" pitchFamily="2" charset="2"/>
              <a:buNone/>
              <a:defRPr/>
            </a:pPr>
            <a:r>
              <a:rPr kumimoji="0" lang="en-US" altLang="zh-CN" sz="1800" b="0"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endParaRPr kumimoji="0" lang="zh-CN" altLang="en-US" sz="26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0" fontAlgn="auto" latinLnBrk="0" hangingPunct="0">
              <a:lnSpc>
                <a:spcPct val="150000"/>
              </a:lnSpc>
              <a:spcBef>
                <a:spcPct val="20000"/>
              </a:spcBef>
              <a:spcAft>
                <a:spcPts val="0"/>
              </a:spcAft>
              <a:buClrTx/>
              <a:buSzTx/>
              <a:buFont typeface="Wingdings" panose="05000000000000000000" pitchFamily="2" charset="2"/>
              <a:buChar char="Ø"/>
              <a:defRPr/>
            </a:pPr>
            <a:endParaRPr kumimoji="0" lang="en-US" altLang="zh-CN" sz="26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0" fontAlgn="auto" latinLnBrk="0" hangingPunct="0">
              <a:lnSpc>
                <a:spcPct val="150000"/>
              </a:lnSpc>
              <a:spcBef>
                <a:spcPct val="20000"/>
              </a:spcBef>
              <a:spcAft>
                <a:spcPts val="0"/>
              </a:spcAft>
              <a:buClrTx/>
              <a:buSzTx/>
              <a:buFont typeface="Wingdings" panose="05000000000000000000" pitchFamily="2" charset="2"/>
              <a:buChar char="Ø"/>
              <a:defRPr/>
            </a:pPr>
            <a:endParaRPr kumimoji="0" lang="en-US" altLang="zh-CN" sz="26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0" fontAlgn="auto" latinLnBrk="0" hangingPunct="0">
              <a:lnSpc>
                <a:spcPct val="150000"/>
              </a:lnSpc>
              <a:spcBef>
                <a:spcPct val="20000"/>
              </a:spcBef>
              <a:spcAft>
                <a:spcPts val="0"/>
              </a:spcAft>
              <a:buClrTx/>
              <a:buSzTx/>
              <a:buFont typeface="Wingdings" panose="05000000000000000000" pitchFamily="2" charset="2"/>
              <a:buChar char="Ø"/>
              <a:defRPr/>
            </a:pPr>
            <a:endParaRPr kumimoji="0" lang="en-US" altLang="zh-CN" sz="112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0" fontAlgn="auto" latinLnBrk="0" hangingPunct="0">
              <a:lnSpc>
                <a:spcPct val="150000"/>
              </a:lnSpc>
              <a:spcBef>
                <a:spcPct val="20000"/>
              </a:spcBef>
              <a:spcAft>
                <a:spcPts val="0"/>
              </a:spcAft>
              <a:buClrTx/>
              <a:buSzTx/>
              <a:buFont typeface="Wingdings" panose="05000000000000000000" pitchFamily="2" charset="2"/>
              <a:buNone/>
              <a:defRPr/>
            </a:pPr>
            <a:r>
              <a:rPr kumimoji="0" lang="en-US" altLang="zh-CN" sz="11200" b="0" i="0" u="none" strike="noStrike" kern="1200" cap="none" spc="0" normalizeH="0" baseline="30000" noProof="0" dirty="0" smtClean="0">
                <a:ln>
                  <a:noFill/>
                </a:ln>
                <a:solidFill>
                  <a:schemeClr val="tx1"/>
                </a:solidFill>
                <a:effectLst/>
                <a:uLnTx/>
                <a:uFillTx/>
                <a:latin typeface="+mn-lt"/>
                <a:ea typeface="+mn-ea"/>
                <a:cs typeface="+mn-cs"/>
              </a:rPr>
              <a:t>     </a:t>
            </a:r>
            <a:endParaRPr kumimoji="0" lang="en-US" altLang="zh-CN" sz="112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0" fontAlgn="auto" latinLnBrk="0" hangingPunct="0">
              <a:lnSpc>
                <a:spcPct val="150000"/>
              </a:lnSpc>
              <a:spcBef>
                <a:spcPct val="20000"/>
              </a:spcBef>
              <a:spcAft>
                <a:spcPts val="0"/>
              </a:spcAft>
              <a:buClrTx/>
              <a:buSzTx/>
              <a:buFont typeface="Wingdings" panose="05000000000000000000" pitchFamily="2" charset="2"/>
              <a:buChar char="Ø"/>
              <a:defRPr/>
            </a:pPr>
            <a:endParaRPr kumimoji="0" lang="zh-CN" altLang="zh-CN" sz="28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0" fontAlgn="auto" latinLnBrk="0" hangingPunct="0">
              <a:lnSpc>
                <a:spcPct val="120000"/>
              </a:lnSpc>
              <a:spcBef>
                <a:spcPct val="20000"/>
              </a:spcBef>
              <a:spcAft>
                <a:spcPts val="0"/>
              </a:spcAft>
              <a:buClrTx/>
              <a:buSzTx/>
              <a:buFont typeface="Wingdings" panose="05000000000000000000" pitchFamily="2" charset="2"/>
              <a:buNone/>
              <a:defRPr/>
            </a:pPr>
            <a:r>
              <a:rPr kumimoji="0" lang="zh-CN" altLang="en-US" sz="2600" b="1"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zh-CN" altLang="en-US" sz="2600" b="0" i="0" u="none" strike="noStrike" kern="1200" cap="none" spc="0" normalizeH="0" baseline="3000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p>
        </p:txBody>
      </p:sp>
      <p:sp>
        <p:nvSpPr>
          <p:cNvPr id="23580" name="矩形 1"/>
          <p:cNvSpPr/>
          <p:nvPr/>
        </p:nvSpPr>
        <p:spPr>
          <a:xfrm>
            <a:off x="714375" y="1773238"/>
            <a:ext cx="7529513" cy="1076325"/>
          </a:xfrm>
          <a:prstGeom prst="rect">
            <a:avLst/>
          </a:prstGeom>
          <a:noFill/>
          <a:ln w="9525">
            <a:noFill/>
          </a:ln>
        </p:spPr>
        <p:txBody>
          <a:bodyPr>
            <a:spAutoFit/>
          </a:bodyPr>
          <a:lstStyle/>
          <a:p>
            <a:pPr eaLnBrk="0" hangingPunct="0"/>
            <a:r>
              <a:rPr lang="en-US" altLang="zh-CN" sz="3200" dirty="0">
                <a:latin typeface="Arial" panose="020B0604020202020204" pitchFamily="34" charset="0"/>
              </a:rPr>
              <a:t>        </a:t>
            </a:r>
            <a:r>
              <a:rPr lang="zh-CN" altLang="zh-CN" sz="3200" dirty="0">
                <a:latin typeface="Arial" panose="020B0604020202020204" pitchFamily="34" charset="0"/>
              </a:rPr>
              <a:t>新</a:t>
            </a:r>
            <a:r>
              <a:rPr lang="zh-CN" altLang="en-US" sz="3200" dirty="0">
                <a:latin typeface="Arial" panose="020B0604020202020204" pitchFamily="34" charset="0"/>
              </a:rPr>
              <a:t>标准</a:t>
            </a:r>
            <a:r>
              <a:rPr lang="zh-CN" altLang="zh-CN" sz="3200" dirty="0">
                <a:latin typeface="Arial" panose="020B0604020202020204" pitchFamily="34" charset="0"/>
              </a:rPr>
              <a:t>调整防烟分区面积的规定</a:t>
            </a:r>
            <a:r>
              <a:rPr lang="en-US" altLang="zh-CN" sz="3200" dirty="0">
                <a:latin typeface="Arial" panose="020B0604020202020204" pitchFamily="34" charset="0"/>
              </a:rPr>
              <a:t>, </a:t>
            </a:r>
            <a:r>
              <a:rPr lang="zh-CN" altLang="zh-CN" sz="3200" dirty="0">
                <a:latin typeface="Arial" panose="020B0604020202020204" pitchFamily="34" charset="0"/>
              </a:rPr>
              <a:t>防烟分区的面积需结合排烟空间的顶棚高度确定</a:t>
            </a:r>
            <a:r>
              <a:rPr lang="en-US" altLang="zh-CN" sz="3200" dirty="0">
                <a:latin typeface="Arial" panose="020B0604020202020204" pitchFamily="34" charset="0"/>
              </a:rPr>
              <a:t>,</a:t>
            </a:r>
            <a:r>
              <a:rPr lang="zh-CN" altLang="zh-CN" sz="3200" dirty="0">
                <a:latin typeface="Arial" panose="020B0604020202020204" pitchFamily="34" charset="0"/>
              </a:rPr>
              <a:t>按不同层高段的防烟分区提出了相应的最大允许建筑面积。</a:t>
            </a:r>
            <a:endParaRPr lang="zh-CN" altLang="en-US" sz="3200" dirty="0">
              <a:latin typeface="Arial" panose="020B0604020202020204" pitchFamily="34" charset="0"/>
            </a:endParaRP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p:cNvSpPr>
          <p:nvPr>
            <p:ph type="title"/>
          </p:nvPr>
        </p:nvSpPr>
        <p:spPr>
          <a:xfrm>
            <a:off x="0" y="0"/>
            <a:ext cx="6011863"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1507" name="Rectangle 3"/>
          <p:cNvSpPr>
            <a:spLocks noGrp="1" noChangeArrowheads="1"/>
          </p:cNvSpPr>
          <p:nvPr>
            <p:ph type="body" idx="4294967295"/>
          </p:nvPr>
        </p:nvSpPr>
        <p:spPr>
          <a:xfrm>
            <a:off x="684213" y="981075"/>
            <a:ext cx="7921625" cy="4772025"/>
          </a:xfrm>
        </p:spPr>
        <p:txBody>
          <a:bodyPr vert="horz" wrap="square" lIns="91440" tIns="45720" rIns="91440" bIns="45720" numCol="1" rtlCol="0" anchor="t" anchorCtr="0" compatLnSpc="1">
            <a:normAutofit fontScale="92500" lnSpcReduction="10000"/>
          </a:bodyPr>
          <a:lstStyle/>
          <a:p>
            <a:pPr marL="342900" marR="0" lvl="0" indent="-342900" algn="l" defTabSz="914400" rtl="0" eaLnBrk="1" fontAlgn="auto" latinLnBrk="0" hangingPunct="1">
              <a:lnSpc>
                <a:spcPct val="1300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8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关于自然排烟窗的有效面积问题</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针对</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调研反映的</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旧</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标准</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只</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规定可开启外窗面积，而实际中自然排烟窗开启角度小，有效排烟面积难以</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满足</a:t>
            </a:r>
            <a:r>
              <a:rPr lang="zh-CN" altLang="en-US" sz="2000" noProof="0" dirty="0"/>
              <a:t>排</a:t>
            </a:r>
            <a:r>
              <a:rPr lang="zh-CN" altLang="en-US" sz="2000" dirty="0" smtClean="0"/>
              <a:t>烟</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要求</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等问题，</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新</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标准</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不仅</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规定一个防烟分区应当具有必要的有效排烟面积，还对各类排烟窗开启后的有效面积的计算方法作出规定</a:t>
            </a:r>
            <a:r>
              <a:rPr kumimoji="0" lang="zh-CN" sz="2000" b="0" i="0" u="none" strike="noStrike" kern="1200" cap="none" spc="0" normalizeH="0" baseline="0" noProof="0" dirty="0">
                <a:ln>
                  <a:noFill/>
                </a:ln>
                <a:solidFill>
                  <a:schemeClr val="tx1"/>
                </a:solidFill>
                <a:effectLst/>
                <a:uLnTx/>
                <a:uFillTx/>
                <a:latin typeface="+mn-lt"/>
                <a:ea typeface="+mn-ea"/>
                <a:cs typeface="+mn-cs"/>
              </a:rPr>
              <a:t>。</a:t>
            </a: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p>
          <a:p>
            <a:pPr marL="342900" marR="0" lvl="0" indent="-342900" algn="l" defTabSz="914400" rtl="0" eaLnBrk="1" fontAlgn="auto" latinLnBrk="0" hangingPunct="1">
              <a:lnSpc>
                <a:spcPct val="1500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sym typeface="+mn-ea"/>
              </a:rPr>
              <a:t>9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sym typeface="+mn-ea"/>
              </a:rPr>
              <a:t>关于</a:t>
            </a:r>
            <a:r>
              <a:rPr kumimoji="0" lang="zh-CN" altLang="en-US" sz="26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sym typeface="+mn-ea"/>
              </a:rPr>
              <a:t>自然</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sym typeface="+mn-ea"/>
              </a:rPr>
              <a:t>排烟窗开启方式的问题</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针对</a:t>
            </a:r>
            <a:r>
              <a:rPr kumimoji="0" lang="zh-CN" altLang="zh-CN" sz="2000" b="0" i="0" u="none" strike="noStrike" kern="1200" cap="none" spc="0" normalizeH="0" baseline="0" noProof="0" dirty="0">
                <a:ln>
                  <a:noFill/>
                </a:ln>
                <a:solidFill>
                  <a:schemeClr val="tx1"/>
                </a:solidFill>
                <a:effectLst/>
                <a:uLnTx/>
                <a:uFillTx/>
                <a:latin typeface="+mn-lt"/>
                <a:ea typeface="+mn-ea"/>
                <a:cs typeface="+mn-cs"/>
                <a:sym typeface="+mn-ea"/>
              </a:rPr>
              <a:t>调研反映的实际安装中的自然排烟窗不便于开启或着火后无人开启的问题，</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新</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sym typeface="+mn-ea"/>
              </a:rPr>
              <a:t>标准</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要求</a:t>
            </a:r>
            <a:r>
              <a:rPr kumimoji="0" lang="zh-CN" altLang="zh-CN" sz="2000" b="0" i="0" u="none" strike="noStrike" kern="1200" cap="none" spc="0" normalizeH="0" baseline="0" noProof="0" dirty="0">
                <a:ln>
                  <a:noFill/>
                </a:ln>
                <a:solidFill>
                  <a:schemeClr val="tx1"/>
                </a:solidFill>
                <a:effectLst/>
                <a:uLnTx/>
                <a:uFillTx/>
                <a:latin typeface="+mn-lt"/>
                <a:ea typeface="+mn-ea"/>
                <a:cs typeface="+mn-cs"/>
                <a:sym typeface="+mn-ea"/>
              </a:rPr>
              <a:t>自然排烟窗应</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能</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sym typeface="+mn-ea"/>
              </a:rPr>
              <a:t>现场</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手动开启</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sym typeface="+mn-ea"/>
              </a:rPr>
              <a:t>。</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endParaRPr kumimoji="0" lang="zh-CN" altLang="zh-CN" sz="20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3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endParaRPr kumimoji="0" lang="zh-CN" altLang="en-US" sz="20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0" y="0"/>
            <a:ext cx="594042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1507" name="Rectangle 3"/>
          <p:cNvSpPr>
            <a:spLocks noGrp="1" noChangeArrowheads="1"/>
          </p:cNvSpPr>
          <p:nvPr>
            <p:ph type="body" idx="4294967295"/>
          </p:nvPr>
        </p:nvSpPr>
        <p:spPr>
          <a:xfrm>
            <a:off x="539750" y="1052513"/>
            <a:ext cx="8208963"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ct val="150000"/>
              </a:lnSpc>
              <a:spcBef>
                <a:spcPct val="20000"/>
              </a:spcBef>
              <a:spcAft>
                <a:spcPts val="0"/>
              </a:spcAft>
              <a:buClrTx/>
              <a:buSzTx/>
              <a:buFont typeface="Wingdings" panose="05000000000000000000" pitchFamily="2" charset="2"/>
              <a:buChar char="Ø"/>
              <a:defRPr/>
            </a:pPr>
            <a:r>
              <a:rPr kumimoji="0" lang="en-US" altLang="zh-CN" sz="28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10 </a:t>
            </a:r>
            <a:r>
              <a:rPr kumimoji="0" lang="zh-CN" altLang="en-US" sz="28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关于排烟量计算方法的问题</a:t>
            </a:r>
            <a:endParaRPr kumimoji="0" lang="en-US" altLang="zh-CN" sz="28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3400"/>
              </a:lnSpc>
              <a:spcBef>
                <a:spcPct val="20000"/>
              </a:spcBef>
              <a:spcAft>
                <a:spcPts val="0"/>
              </a:spcAft>
              <a:buClrTx/>
              <a:buSzTx/>
              <a:buFont typeface="Wingdings" panose="05000000000000000000" pitchFamily="2" charset="2"/>
              <a:buNone/>
              <a:defRPr/>
            </a:pP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    建筑</a:t>
            </a:r>
            <a:r>
              <a:rPr kumimoji="0" lang="zh-CN" altLang="en-US" sz="2000" b="0" i="0" u="none" strike="noStrike" kern="1200" cap="none" spc="0" normalizeH="0" baseline="0" noProof="0" dirty="0">
                <a:ln>
                  <a:noFill/>
                </a:ln>
                <a:solidFill>
                  <a:schemeClr val="tx1"/>
                </a:solidFill>
                <a:effectLst/>
                <a:uLnTx/>
                <a:uFillTx/>
                <a:latin typeface="+mn-ea"/>
                <a:ea typeface="+mn-ea"/>
                <a:cs typeface="+mn-cs"/>
              </a:rPr>
              <a:t>空间净高小于等于</a:t>
            </a:r>
            <a:r>
              <a:rPr kumimoji="0" lang="en-US" altLang="zh-CN" sz="2000" b="0" i="0" u="none" strike="noStrike" kern="1200" cap="none" spc="0" normalizeH="0" baseline="0" noProof="0" dirty="0">
                <a:ln>
                  <a:noFill/>
                </a:ln>
                <a:solidFill>
                  <a:schemeClr val="tx1"/>
                </a:solidFill>
                <a:effectLst/>
                <a:uLnTx/>
                <a:uFillTx/>
                <a:latin typeface="+mn-ea"/>
                <a:ea typeface="+mn-ea"/>
                <a:cs typeface="+mn-cs"/>
              </a:rPr>
              <a:t>6</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m</a:t>
            </a:r>
            <a:r>
              <a:rPr kumimoji="0" lang="zh-CN" altLang="en-US" sz="2000" b="0" i="0" u="none" strike="noStrike" kern="1200" cap="none" spc="0" normalizeH="0" baseline="0" noProof="0" dirty="0">
                <a:ln>
                  <a:noFill/>
                </a:ln>
                <a:solidFill>
                  <a:schemeClr val="tx1"/>
                </a:solidFill>
                <a:effectLst/>
                <a:uLnTx/>
                <a:uFillTx/>
                <a:latin typeface="+mn-lt"/>
                <a:ea typeface="+mn-ea"/>
                <a:cs typeface="+mn-cs"/>
              </a:rPr>
              <a:t>的场所</a:t>
            </a:r>
            <a:r>
              <a:rPr kumimoji="0" lang="zh-CN" altLang="zh-CN" sz="2000" b="0" i="0" u="none" strike="noStrike" kern="1200" cap="none" spc="0" normalizeH="0" baseline="0" noProof="0" dirty="0">
                <a:ln>
                  <a:noFill/>
                </a:ln>
                <a:solidFill>
                  <a:schemeClr val="tx1"/>
                </a:solidFill>
                <a:effectLst/>
                <a:uLnTx/>
                <a:uFillTx/>
                <a:latin typeface="+mn-ea"/>
                <a:ea typeface="+mn-ea"/>
                <a:cs typeface="+mn-cs"/>
              </a:rPr>
              <a:t>，采用面积法计算排烟量</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，排烟</a:t>
            </a:r>
            <a:r>
              <a:rPr kumimoji="0" lang="zh-CN" altLang="zh-CN" sz="2000" b="0" i="0" u="none" strike="noStrike" kern="1200" cap="none" spc="0" normalizeH="0" baseline="0" noProof="0" dirty="0">
                <a:ln>
                  <a:noFill/>
                </a:ln>
                <a:solidFill>
                  <a:schemeClr val="tx1"/>
                </a:solidFill>
                <a:effectLst/>
                <a:uLnTx/>
                <a:uFillTx/>
                <a:latin typeface="+mn-ea"/>
                <a:ea typeface="+mn-ea"/>
                <a:cs typeface="+mn-cs"/>
              </a:rPr>
              <a:t>量按每平方米</a:t>
            </a:r>
            <a:r>
              <a:rPr kumimoji="0" lang="en-US" altLang="zh-CN" sz="2000" b="0" i="0" u="none" strike="noStrike" kern="1200" cap="none" spc="0" normalizeH="0" baseline="0" noProof="0" dirty="0" smtClean="0">
                <a:ln>
                  <a:noFill/>
                </a:ln>
                <a:solidFill>
                  <a:schemeClr val="tx1"/>
                </a:solidFill>
                <a:effectLst/>
                <a:uLnTx/>
                <a:uFillTx/>
                <a:latin typeface="+mn-ea"/>
                <a:ea typeface="+mn-ea"/>
                <a:cs typeface="+mn-cs"/>
              </a:rPr>
              <a:t>60m</a:t>
            </a:r>
            <a:r>
              <a:rPr kumimoji="0" lang="en-US" altLang="zh-CN" sz="2000" b="0" i="0" u="none" strike="noStrike" kern="1200" cap="none" spc="0" normalizeH="0" baseline="30000" noProof="0" dirty="0" smtClean="0">
                <a:ln>
                  <a:noFill/>
                </a:ln>
                <a:solidFill>
                  <a:schemeClr val="tx1"/>
                </a:solidFill>
                <a:effectLst/>
                <a:uLnTx/>
                <a:uFillTx/>
                <a:latin typeface="+mn-lt"/>
                <a:ea typeface="+mn-ea"/>
                <a:cs typeface="+mn-cs"/>
              </a:rPr>
              <a:t>3</a:t>
            </a:r>
            <a:r>
              <a:rPr kumimoji="0" lang="en-US" altLang="zh-CN" sz="2000" b="0" i="0" u="none" strike="noStrike" kern="1200" cap="none" spc="0" normalizeH="0" baseline="0" noProof="0" dirty="0" smtClean="0">
                <a:ln>
                  <a:noFill/>
                </a:ln>
                <a:solidFill>
                  <a:schemeClr val="tx1"/>
                </a:solidFill>
                <a:effectLst/>
                <a:uLnTx/>
                <a:uFillTx/>
                <a:latin typeface="+mn-ea"/>
                <a:ea typeface="+mn-ea"/>
                <a:cs typeface="+mn-cs"/>
              </a:rPr>
              <a:t>/h</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计算</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a:t>
            </a:r>
            <a:endParaRPr kumimoji="0" lang="en-US" altLang="zh-CN" sz="2000" b="0" i="0" u="none" strike="noStrike" kern="1200" cap="none" spc="0" normalizeH="0" baseline="0" noProof="0" dirty="0" smtClean="0">
              <a:ln>
                <a:noFill/>
              </a:ln>
              <a:solidFill>
                <a:schemeClr val="tx1"/>
              </a:solidFill>
              <a:effectLst/>
              <a:uLnTx/>
              <a:uFillTx/>
              <a:latin typeface="+mn-ea"/>
              <a:ea typeface="+mn-ea"/>
              <a:cs typeface="+mn-cs"/>
            </a:endParaRPr>
          </a:p>
          <a:p>
            <a:pPr marL="0" marR="0" lvl="0" indent="0" algn="l" defTabSz="914400" rtl="0" eaLnBrk="1" fontAlgn="auto" latinLnBrk="0" hangingPunct="1">
              <a:lnSpc>
                <a:spcPts val="3400"/>
              </a:lnSpc>
              <a:spcBef>
                <a:spcPct val="20000"/>
              </a:spcBef>
              <a:spcAft>
                <a:spcPts val="0"/>
              </a:spcAft>
              <a:buClrTx/>
              <a:buSzTx/>
              <a:buFont typeface="Wingdings" panose="05000000000000000000" pitchFamily="2" charset="2"/>
              <a:buNone/>
              <a:defRPr/>
            </a:pP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    公共建筑</a:t>
            </a:r>
            <a:r>
              <a:rPr kumimoji="0" lang="zh-CN" altLang="en-US" sz="2000" b="0" i="0" u="none" strike="noStrike" kern="1200" cap="none" spc="0" normalizeH="0" baseline="0" noProof="0" dirty="0">
                <a:ln>
                  <a:noFill/>
                </a:ln>
                <a:solidFill>
                  <a:schemeClr val="tx1"/>
                </a:solidFill>
                <a:effectLst/>
                <a:uLnTx/>
                <a:uFillTx/>
                <a:latin typeface="+mn-ea"/>
                <a:ea typeface="+mn-ea"/>
                <a:cs typeface="+mn-cs"/>
              </a:rPr>
              <a:t>、工业建筑中空间净高大于</a:t>
            </a:r>
            <a:r>
              <a:rPr kumimoji="0" lang="en-US" altLang="zh-CN" sz="2000" b="0" i="0" u="none" strike="noStrike" kern="1200" cap="none" spc="0" normalizeH="0" baseline="0" noProof="0" dirty="0">
                <a:ln>
                  <a:noFill/>
                </a:ln>
                <a:solidFill>
                  <a:schemeClr val="tx1"/>
                </a:solidFill>
                <a:effectLst/>
                <a:uLnTx/>
                <a:uFillTx/>
                <a:latin typeface="+mn-ea"/>
                <a:ea typeface="+mn-ea"/>
                <a:cs typeface="+mn-cs"/>
              </a:rPr>
              <a:t>6</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m</a:t>
            </a:r>
            <a:r>
              <a:rPr kumimoji="0" lang="zh-CN" altLang="en-US" sz="2000" b="0" i="0" u="none" strike="noStrike" kern="1200" cap="none" spc="0" normalizeH="0" baseline="0" noProof="0" dirty="0">
                <a:ln>
                  <a:noFill/>
                </a:ln>
                <a:solidFill>
                  <a:schemeClr val="tx1"/>
                </a:solidFill>
                <a:effectLst/>
                <a:uLnTx/>
                <a:uFillTx/>
                <a:latin typeface="+mn-lt"/>
                <a:ea typeface="+mn-ea"/>
                <a:cs typeface="+mn-cs"/>
              </a:rPr>
              <a:t>的场所，可</a:t>
            </a:r>
            <a:r>
              <a:rPr kumimoji="0" lang="zh-CN" altLang="en-US" sz="2000" b="0" i="0" u="none" strike="noStrike" kern="1200" cap="none" spc="0" normalizeH="0" baseline="0" noProof="0" dirty="0">
                <a:ln>
                  <a:noFill/>
                </a:ln>
                <a:solidFill>
                  <a:schemeClr val="tx1"/>
                </a:solidFill>
                <a:effectLst/>
                <a:uLnTx/>
                <a:uFillTx/>
                <a:latin typeface="+mn-ea"/>
                <a:ea typeface="+mn-ea"/>
                <a:cs typeface="+mn-cs"/>
              </a:rPr>
              <a:t>采用产烟量法计算排烟量</a:t>
            </a:r>
            <a:r>
              <a:rPr kumimoji="0" lang="zh-CN" altLang="zh-CN" sz="2000" b="0" i="0" u="none" strike="noStrike" kern="1200" cap="none" spc="0" normalizeH="0" baseline="0" noProof="0" dirty="0">
                <a:ln>
                  <a:noFill/>
                </a:ln>
                <a:solidFill>
                  <a:schemeClr val="tx1"/>
                </a:solidFill>
                <a:effectLst/>
                <a:uLnTx/>
                <a:uFillTx/>
                <a:latin typeface="+mn-ea"/>
                <a:ea typeface="+mn-ea"/>
                <a:cs typeface="+mn-cs"/>
              </a:rPr>
              <a:t>，给出</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不同</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火灾</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场景</a:t>
            </a:r>
            <a:r>
              <a:rPr kumimoji="0" lang="zh-CN" altLang="zh-CN" sz="2000" b="0" i="0" u="none" strike="noStrike" kern="1200" cap="none" spc="0" normalizeH="0" baseline="0" noProof="0" dirty="0">
                <a:ln>
                  <a:noFill/>
                </a:ln>
                <a:solidFill>
                  <a:schemeClr val="tx1"/>
                </a:solidFill>
                <a:effectLst/>
                <a:uLnTx/>
                <a:uFillTx/>
                <a:latin typeface="+mn-ea"/>
                <a:ea typeface="+mn-ea"/>
                <a:cs typeface="+mn-cs"/>
              </a:rPr>
              <a:t>的排烟量计算公式。</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所</a:t>
            </a:r>
            <a:r>
              <a:rPr kumimoji="0" lang="zh-CN" altLang="zh-CN" sz="2000" b="0" i="0" u="none" strike="noStrike" kern="1200" cap="none" spc="0" normalizeH="0" baseline="0" noProof="0" dirty="0">
                <a:ln>
                  <a:noFill/>
                </a:ln>
                <a:solidFill>
                  <a:schemeClr val="tx1"/>
                </a:solidFill>
                <a:effectLst/>
                <a:uLnTx/>
                <a:uFillTx/>
                <a:latin typeface="+mn-ea"/>
                <a:ea typeface="+mn-ea"/>
                <a:cs typeface="+mn-cs"/>
              </a:rPr>
              <a:t>需排烟量主要是与场所空间净高相</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关联</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a:t>
            </a:r>
            <a:endParaRPr kumimoji="0" lang="en-US" altLang="zh-CN" sz="2000" b="0" i="0" u="none" strike="noStrike" kern="1200" cap="none" spc="0" normalizeH="0" baseline="0" noProof="0" dirty="0" smtClean="0">
              <a:ln>
                <a:noFill/>
              </a:ln>
              <a:solidFill>
                <a:schemeClr val="tx1"/>
              </a:solidFill>
              <a:effectLst/>
              <a:uLnTx/>
              <a:uFillTx/>
              <a:latin typeface="+mn-ea"/>
              <a:ea typeface="+mn-ea"/>
              <a:cs typeface="+mn-cs"/>
            </a:endParaRPr>
          </a:p>
          <a:p>
            <a:pPr marL="0" lvl="0" indent="0" eaLnBrk="1" fontAlgn="auto" hangingPunct="1">
              <a:lnSpc>
                <a:spcPts val="3400"/>
              </a:lnSpc>
              <a:spcAft>
                <a:spcPts val="0"/>
              </a:spcAft>
              <a:buNone/>
              <a:defRPr/>
            </a:pPr>
            <a:r>
              <a:rPr kumimoji="0" lang="en-US" altLang="zh-CN" sz="2000" b="0" i="0" u="none" strike="noStrike" kern="1200" cap="none" spc="0" normalizeH="0" baseline="0" noProof="0" dirty="0">
                <a:ln>
                  <a:noFill/>
                </a:ln>
                <a:solidFill>
                  <a:schemeClr val="tx1"/>
                </a:solidFill>
                <a:effectLst/>
                <a:uLnTx/>
                <a:uFillTx/>
                <a:latin typeface="+mn-ea"/>
                <a:ea typeface="+mn-ea"/>
                <a:cs typeface="+mn-cs"/>
              </a:rPr>
              <a:t> </a:t>
            </a:r>
            <a:r>
              <a:rPr kumimoji="0" lang="en-US" altLang="zh-CN" sz="2000" b="0" i="0" u="none" strike="noStrike" kern="1200" cap="none" spc="0" normalizeH="0" baseline="0" noProof="0" dirty="0" smtClean="0">
                <a:ln>
                  <a:noFill/>
                </a:ln>
                <a:solidFill>
                  <a:schemeClr val="tx1"/>
                </a:solidFill>
                <a:effectLst/>
                <a:uLnTx/>
                <a:uFillTx/>
                <a:latin typeface="+mn-ea"/>
                <a:ea typeface="+mn-ea"/>
                <a:cs typeface="+mn-cs"/>
              </a:rPr>
              <a:t>    </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相对来说，</a:t>
            </a:r>
            <a:r>
              <a:rPr lang="zh-CN" altLang="zh-CN" sz="2000" dirty="0">
                <a:latin typeface="+mn-ea"/>
              </a:rPr>
              <a:t>新</a:t>
            </a:r>
            <a:r>
              <a:rPr lang="zh-CN" altLang="en-US" sz="2000" dirty="0" smtClean="0">
                <a:latin typeface="+mn-ea"/>
              </a:rPr>
              <a:t>标准的排烟</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量计算值都</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大于旧</a:t>
            </a:r>
            <a:r>
              <a:rPr kumimoji="0" lang="zh-CN" altLang="en-US" sz="2000" b="0" i="0" u="none" strike="noStrike" kern="1200" cap="none" spc="0" normalizeH="0" baseline="0" noProof="0" dirty="0" smtClean="0">
                <a:ln>
                  <a:noFill/>
                </a:ln>
                <a:solidFill>
                  <a:schemeClr val="tx1"/>
                </a:solidFill>
                <a:effectLst/>
                <a:uLnTx/>
                <a:uFillTx/>
                <a:latin typeface="+mn-ea"/>
                <a:ea typeface="+mn-ea"/>
                <a:cs typeface="+mn-cs"/>
              </a:rPr>
              <a:t>标准</a:t>
            </a:r>
            <a:r>
              <a:rPr kumimoji="0" lang="zh-CN" altLang="zh-CN" sz="2000" b="0" i="0" u="none" strike="noStrike" kern="1200" cap="none" spc="0" normalizeH="0" baseline="0" noProof="0" dirty="0" smtClean="0">
                <a:ln>
                  <a:noFill/>
                </a:ln>
                <a:solidFill>
                  <a:schemeClr val="tx1"/>
                </a:solidFill>
                <a:effectLst/>
                <a:uLnTx/>
                <a:uFillTx/>
                <a:latin typeface="+mn-ea"/>
                <a:ea typeface="+mn-ea"/>
                <a:cs typeface="+mn-cs"/>
              </a:rPr>
              <a:t>。</a:t>
            </a:r>
            <a:endParaRPr kumimoji="0" lang="zh-CN" altLang="zh-CN" sz="2000" b="0"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auto" latinLnBrk="0" hangingPunct="1">
              <a:lnSpc>
                <a:spcPts val="3600"/>
              </a:lnSpc>
              <a:spcBef>
                <a:spcPct val="20000"/>
              </a:spcBef>
              <a:spcAft>
                <a:spcPts val="0"/>
              </a:spcAft>
              <a:buClrTx/>
              <a:buSzTx/>
              <a:buFont typeface="Wingdings" panose="05000000000000000000" pitchFamily="2" charset="2"/>
              <a:buNone/>
              <a:defRPr/>
            </a:pPr>
            <a:endParaRPr kumimoji="0" lang="zh-CN" altLang="zh-CN" sz="28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auto" latinLnBrk="0" hangingPunct="1">
              <a:lnSpc>
                <a:spcPct val="120000"/>
              </a:lnSpc>
              <a:spcBef>
                <a:spcPct val="20000"/>
              </a:spcBef>
              <a:spcAft>
                <a:spcPts val="0"/>
              </a:spcAft>
              <a:buClrTx/>
              <a:buSzTx/>
              <a:buFont typeface="Wingdings" panose="05000000000000000000" pitchFamily="2" charset="2"/>
              <a:buNone/>
              <a:defRPr/>
            </a:pPr>
            <a:r>
              <a:rPr kumimoji="0" lang="zh-CN" altLang="en-US" sz="2600" b="1"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     </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title"/>
          </p:nvPr>
        </p:nvSpPr>
        <p:spPr>
          <a:xfrm>
            <a:off x="20638" y="1588"/>
            <a:ext cx="5703887" cy="690562"/>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6627" name="Rectangle 3"/>
          <p:cNvSpPr>
            <a:spLocks noGrp="1"/>
          </p:cNvSpPr>
          <p:nvPr>
            <p:ph type="body"/>
          </p:nvPr>
        </p:nvSpPr>
        <p:spPr>
          <a:xfrm>
            <a:off x="468313" y="1052513"/>
            <a:ext cx="7920037" cy="5329237"/>
          </a:xfrm>
        </p:spPr>
        <p:txBody>
          <a:bodyPr vert="horz" wrap="square" lIns="91440" tIns="45720" rIns="91440" bIns="45720" anchor="t"/>
          <a:lstStyle/>
          <a:p>
            <a:pPr eaLnBrk="1" hangingPunct="1">
              <a:lnSpc>
                <a:spcPct val="80000"/>
              </a:lnSpc>
              <a:buFont typeface="Wingdings" panose="05000000000000000000" pitchFamily="2" charset="2"/>
              <a:buChar char="Ø"/>
            </a:pPr>
            <a:r>
              <a:rPr lang="en-US" altLang="zh-CN" sz="2600" dirty="0" smtClean="0">
                <a:solidFill>
                  <a:srgbClr val="000000"/>
                </a:solidFill>
                <a:latin typeface="黑体" panose="02010609060101010101" pitchFamily="49" charset="-122"/>
                <a:ea typeface="黑体" panose="02010609060101010101" pitchFamily="49" charset="-122"/>
              </a:rPr>
              <a:t>11 </a:t>
            </a:r>
            <a:r>
              <a:rPr lang="zh-CN" altLang="en-US" sz="2600" dirty="0">
                <a:solidFill>
                  <a:srgbClr val="000000"/>
                </a:solidFill>
                <a:latin typeface="黑体" panose="02010609060101010101" pitchFamily="49" charset="-122"/>
                <a:ea typeface="黑体" panose="02010609060101010101" pitchFamily="49" charset="-122"/>
              </a:rPr>
              <a:t>关于保证风量，减少系统沿程损耗的问题</a:t>
            </a:r>
            <a:endParaRPr lang="en-US" altLang="zh-CN" sz="2600" dirty="0">
              <a:solidFill>
                <a:srgbClr val="000000"/>
              </a:solidFill>
              <a:latin typeface="黑体" panose="02010609060101010101" pitchFamily="49" charset="-122"/>
              <a:ea typeface="黑体" panose="02010609060101010101" pitchFamily="49" charset="-122"/>
            </a:endParaRPr>
          </a:p>
          <a:p>
            <a:pPr eaLnBrk="1" hangingPunct="1">
              <a:lnSpc>
                <a:spcPts val="3000"/>
              </a:lnSpc>
              <a:buFont typeface="Wingdings" panose="05000000000000000000" pitchFamily="2" charset="2"/>
              <a:buNone/>
            </a:pPr>
            <a:r>
              <a:rPr lang="en-US" altLang="zh-CN" sz="2000" dirty="0"/>
              <a:t>              </a:t>
            </a:r>
            <a:r>
              <a:rPr lang="zh-CN" altLang="en-US" sz="2000" dirty="0"/>
              <a:t>除通过科学提高防排烟送排风量以外，还</a:t>
            </a:r>
            <a:r>
              <a:rPr lang="zh-CN" altLang="zh-CN" sz="2000" dirty="0"/>
              <a:t>通过对一套系统管辖区域、管道材质等做出规定，多渠道来解决这些问题。</a:t>
            </a:r>
            <a:endParaRPr lang="en-US" altLang="zh-CN" sz="2000" dirty="0"/>
          </a:p>
          <a:p>
            <a:pPr eaLnBrk="1" hangingPunct="1">
              <a:lnSpc>
                <a:spcPts val="3000"/>
              </a:lnSpc>
              <a:buFont typeface="Wingdings" panose="05000000000000000000" pitchFamily="2" charset="2"/>
              <a:buNone/>
            </a:pPr>
            <a:r>
              <a:rPr lang="en-US" altLang="zh-CN" sz="2000" b="1" dirty="0">
                <a:solidFill>
                  <a:srgbClr val="FF0000"/>
                </a:solidFill>
                <a:latin typeface="黑体" panose="02010609060101010101" pitchFamily="49" charset="-122"/>
                <a:ea typeface="黑体" panose="02010609060101010101" pitchFamily="49" charset="-122"/>
              </a:rPr>
              <a:t>    </a:t>
            </a:r>
            <a:r>
              <a:rPr lang="en-US" altLang="zh-CN" sz="2000" b="1" dirty="0" smtClean="0">
                <a:latin typeface="黑体" panose="02010609060101010101" pitchFamily="49" charset="-122"/>
                <a:ea typeface="黑体" panose="02010609060101010101" pitchFamily="49" charset="-122"/>
              </a:rPr>
              <a:t>1</a:t>
            </a:r>
            <a:r>
              <a:rPr lang="zh-CN" altLang="en-US" sz="2000" b="1" dirty="0" smtClean="0">
                <a:latin typeface="黑体" panose="02010609060101010101" pitchFamily="49" charset="-122"/>
                <a:ea typeface="黑体" panose="02010609060101010101" pitchFamily="49" charset="-122"/>
              </a:rPr>
              <a:t>）</a:t>
            </a:r>
            <a:r>
              <a:rPr lang="zh-CN" altLang="zh-CN" sz="2000" b="1" dirty="0" smtClean="0"/>
              <a:t>对</a:t>
            </a:r>
            <a:r>
              <a:rPr lang="zh-CN" altLang="zh-CN" sz="2000" b="1" dirty="0"/>
              <a:t>一套系统能够管辖的区域范围做出限制。</a:t>
            </a:r>
            <a:endParaRPr lang="en-US" altLang="zh-CN" sz="2000" b="1" dirty="0"/>
          </a:p>
          <a:p>
            <a:pPr eaLnBrk="1" hangingPunct="1">
              <a:lnSpc>
                <a:spcPct val="120000"/>
              </a:lnSpc>
              <a:buFont typeface="Wingdings" panose="05000000000000000000" pitchFamily="2" charset="2"/>
              <a:buNone/>
            </a:pPr>
            <a:r>
              <a:rPr lang="en-US" altLang="zh-CN" sz="2000" dirty="0"/>
              <a:t>             </a:t>
            </a:r>
            <a:r>
              <a:rPr lang="zh-CN" altLang="zh-CN" sz="2000" dirty="0"/>
              <a:t>对于防烟系统，建筑高度大于</a:t>
            </a:r>
            <a:r>
              <a:rPr lang="en-US" altLang="zh-CN" sz="2000" dirty="0"/>
              <a:t>100</a:t>
            </a:r>
            <a:r>
              <a:rPr lang="zh-CN" altLang="zh-CN" sz="2000" dirty="0"/>
              <a:t>米的高层建筑，机械加压送风系统应竖向分段独立设置。对于排烟系统</a:t>
            </a:r>
            <a:r>
              <a:rPr lang="zh-CN" altLang="zh-CN" sz="2000" dirty="0" smtClean="0"/>
              <a:t>，建筑</a:t>
            </a:r>
            <a:r>
              <a:rPr lang="zh-CN" altLang="zh-CN" sz="2000" dirty="0"/>
              <a:t>高度超过</a:t>
            </a:r>
            <a:r>
              <a:rPr lang="en-US" altLang="zh-CN" sz="2000" dirty="0"/>
              <a:t>50</a:t>
            </a:r>
            <a:r>
              <a:rPr lang="zh-CN" altLang="zh-CN" sz="2000" dirty="0"/>
              <a:t>米的公共建筑和超过</a:t>
            </a:r>
            <a:r>
              <a:rPr lang="en-US" altLang="zh-CN" sz="2000" dirty="0"/>
              <a:t>100</a:t>
            </a:r>
            <a:r>
              <a:rPr lang="zh-CN" altLang="zh-CN" sz="2000" dirty="0"/>
              <a:t>米的住宅排烟系统应竖向分段独立</a:t>
            </a:r>
            <a:r>
              <a:rPr lang="zh-CN" altLang="zh-CN" sz="2000" dirty="0" smtClean="0"/>
              <a:t>设置</a:t>
            </a:r>
            <a:r>
              <a:rPr lang="zh-CN" altLang="en-US" sz="2000" dirty="0" smtClean="0"/>
              <a:t>，</a:t>
            </a:r>
            <a:r>
              <a:rPr lang="zh-CN" altLang="zh-CN" sz="2000" dirty="0"/>
              <a:t>且每段高度，公共建筑</a:t>
            </a:r>
            <a:r>
              <a:rPr lang="zh-CN" altLang="zh-CN" sz="2000" dirty="0" smtClean="0"/>
              <a:t>不</a:t>
            </a:r>
            <a:r>
              <a:rPr lang="zh-CN" altLang="en-US" sz="2000" dirty="0" smtClean="0"/>
              <a:t>应</a:t>
            </a:r>
            <a:r>
              <a:rPr lang="zh-CN" altLang="zh-CN" sz="2000" dirty="0" smtClean="0"/>
              <a:t>超过</a:t>
            </a:r>
            <a:r>
              <a:rPr lang="en-US" altLang="zh-CN" sz="2000" dirty="0"/>
              <a:t>50</a:t>
            </a:r>
            <a:r>
              <a:rPr lang="zh-CN" altLang="zh-CN" sz="2000" dirty="0"/>
              <a:t>米，住宅建筑</a:t>
            </a:r>
            <a:r>
              <a:rPr lang="zh-CN" altLang="zh-CN" sz="2000" dirty="0" smtClean="0"/>
              <a:t>不</a:t>
            </a:r>
            <a:r>
              <a:rPr lang="zh-CN" altLang="en-US" sz="2000" dirty="0" smtClean="0"/>
              <a:t>应</a:t>
            </a:r>
            <a:r>
              <a:rPr lang="zh-CN" altLang="zh-CN" sz="2000" dirty="0" smtClean="0"/>
              <a:t>超过</a:t>
            </a:r>
            <a:r>
              <a:rPr lang="en-US" altLang="zh-CN" sz="2000" dirty="0"/>
              <a:t>100</a:t>
            </a:r>
            <a:r>
              <a:rPr lang="zh-CN" altLang="zh-CN" sz="2000" dirty="0"/>
              <a:t>米等</a:t>
            </a:r>
            <a:r>
              <a:rPr lang="zh-CN" altLang="zh-CN" sz="2000" dirty="0" smtClean="0"/>
              <a:t>；机械</a:t>
            </a:r>
            <a:r>
              <a:rPr lang="zh-CN" altLang="zh-CN" sz="2000" dirty="0"/>
              <a:t>排烟系统横向应按每个防火分区独立</a:t>
            </a:r>
            <a:r>
              <a:rPr lang="zh-CN" altLang="zh-CN" sz="2000" dirty="0" smtClean="0"/>
              <a:t>设置。</a:t>
            </a:r>
            <a:endParaRPr lang="en-US" altLang="zh-CN" sz="2000" dirty="0"/>
          </a:p>
          <a:p>
            <a:pPr eaLnBrk="1" hangingPunct="1">
              <a:lnSpc>
                <a:spcPts val="3000"/>
              </a:lnSpc>
              <a:buFont typeface="Wingdings" panose="05000000000000000000" pitchFamily="2" charset="2"/>
              <a:buNone/>
            </a:pPr>
            <a:r>
              <a:rPr lang="en-US" altLang="zh-CN" sz="2000" b="1" dirty="0">
                <a:latin typeface="黑体" panose="02010609060101010101" pitchFamily="49" charset="-122"/>
                <a:ea typeface="黑体" panose="02010609060101010101" pitchFamily="49" charset="-122"/>
              </a:rPr>
              <a:t>    </a:t>
            </a:r>
            <a:r>
              <a:rPr lang="en-US" altLang="zh-CN" sz="2000" b="1" dirty="0" smtClean="0">
                <a:latin typeface="黑体" panose="02010609060101010101" pitchFamily="49" charset="-122"/>
                <a:ea typeface="黑体" panose="02010609060101010101" pitchFamily="49" charset="-122"/>
              </a:rPr>
              <a:t>2</a:t>
            </a:r>
            <a:r>
              <a:rPr lang="zh-CN" altLang="en-US" sz="2000" b="1" dirty="0" smtClean="0">
                <a:latin typeface="黑体" panose="02010609060101010101" pitchFamily="49" charset="-122"/>
                <a:ea typeface="黑体" panose="02010609060101010101" pitchFamily="49" charset="-122"/>
              </a:rPr>
              <a:t>）</a:t>
            </a:r>
            <a:r>
              <a:rPr lang="zh-CN" altLang="zh-CN" sz="2000" b="1" dirty="0" smtClean="0"/>
              <a:t>对管道</a:t>
            </a:r>
            <a:r>
              <a:rPr lang="zh-CN" altLang="zh-CN" sz="2000" b="1" dirty="0"/>
              <a:t>材质提出限制性要求。</a:t>
            </a:r>
            <a:endParaRPr lang="en-US" altLang="zh-CN" sz="2000" b="1" dirty="0"/>
          </a:p>
          <a:p>
            <a:pPr eaLnBrk="1" hangingPunct="1">
              <a:lnSpc>
                <a:spcPts val="3000"/>
              </a:lnSpc>
              <a:buFont typeface="Wingdings" panose="05000000000000000000" pitchFamily="2" charset="2"/>
              <a:buNone/>
            </a:pPr>
            <a:r>
              <a:rPr lang="en-US" altLang="zh-CN" sz="2000" b="1" dirty="0"/>
              <a:t>           </a:t>
            </a:r>
            <a:r>
              <a:rPr lang="zh-CN" altLang="zh-CN" sz="2000" dirty="0"/>
              <a:t>要求采用光滑的不燃烧材料制作，不允许采用土建井道。</a:t>
            </a:r>
            <a:endParaRPr lang="en-US" altLang="zh-CN" sz="2000" dirty="0"/>
          </a:p>
          <a:p>
            <a:pPr eaLnBrk="1" hangingPunct="1">
              <a:lnSpc>
                <a:spcPts val="3000"/>
              </a:lnSpc>
              <a:buFont typeface="Wingdings" panose="05000000000000000000" pitchFamily="2" charset="2"/>
              <a:buNone/>
            </a:pPr>
            <a:r>
              <a:rPr lang="en-US" altLang="zh-CN" sz="2000" b="1" dirty="0">
                <a:solidFill>
                  <a:srgbClr val="FF0000"/>
                </a:solidFill>
                <a:latin typeface="黑体" panose="02010609060101010101" pitchFamily="49" charset="-122"/>
                <a:ea typeface="黑体" panose="02010609060101010101" pitchFamily="49" charset="-122"/>
              </a:rPr>
              <a:t>    </a:t>
            </a:r>
            <a:r>
              <a:rPr lang="en-US" altLang="zh-CN" sz="2000" b="1" dirty="0" smtClean="0">
                <a:latin typeface="黑体" panose="02010609060101010101" pitchFamily="49" charset="-122"/>
                <a:ea typeface="黑体" panose="02010609060101010101" pitchFamily="49" charset="-122"/>
              </a:rPr>
              <a:t>3</a:t>
            </a:r>
            <a:r>
              <a:rPr lang="zh-CN" altLang="en-US" sz="2000" b="1" dirty="0" smtClean="0">
                <a:latin typeface="黑体" panose="02010609060101010101" pitchFamily="49" charset="-122"/>
                <a:ea typeface="黑体" panose="02010609060101010101" pitchFamily="49" charset="-122"/>
              </a:rPr>
              <a:t>）</a:t>
            </a:r>
            <a:r>
              <a:rPr lang="zh-CN" altLang="zh-CN" sz="2000" b="1" dirty="0" smtClean="0"/>
              <a:t>提高</a:t>
            </a:r>
            <a:r>
              <a:rPr lang="zh-CN" altLang="zh-CN" sz="2000" b="1" dirty="0"/>
              <a:t>设计风量。</a:t>
            </a:r>
            <a:endParaRPr lang="en-US" altLang="zh-CN" sz="2000" b="1" dirty="0"/>
          </a:p>
          <a:p>
            <a:pPr eaLnBrk="1" hangingPunct="1">
              <a:lnSpc>
                <a:spcPts val="3000"/>
              </a:lnSpc>
              <a:buFont typeface="Wingdings" panose="05000000000000000000" pitchFamily="2" charset="2"/>
              <a:buNone/>
            </a:pPr>
            <a:r>
              <a:rPr lang="en-US" altLang="zh-CN" sz="2000" dirty="0"/>
              <a:t>           </a:t>
            </a:r>
            <a:r>
              <a:rPr lang="zh-CN" altLang="zh-CN" sz="2000" dirty="0"/>
              <a:t>要求设计值为</a:t>
            </a:r>
            <a:r>
              <a:rPr lang="en-US" altLang="zh-CN" sz="2000" dirty="0"/>
              <a:t>1.2</a:t>
            </a:r>
            <a:r>
              <a:rPr lang="zh-CN" altLang="zh-CN" sz="2000" dirty="0"/>
              <a:t>倍的计算值。</a:t>
            </a:r>
            <a:endParaRPr lang="zh-CN" altLang="en-US" sz="2000" b="1" dirty="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p:cNvSpPr>
          <p:nvPr>
            <p:ph type="title"/>
          </p:nvPr>
        </p:nvSpPr>
        <p:spPr>
          <a:xfrm>
            <a:off x="20638" y="1588"/>
            <a:ext cx="5703887" cy="690562"/>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6627" name="Rectangle 3"/>
          <p:cNvSpPr>
            <a:spLocks noGrp="1"/>
          </p:cNvSpPr>
          <p:nvPr>
            <p:ph type="body"/>
          </p:nvPr>
        </p:nvSpPr>
        <p:spPr>
          <a:xfrm>
            <a:off x="468313" y="1052513"/>
            <a:ext cx="7920037" cy="5329237"/>
          </a:xfrm>
        </p:spPr>
        <p:txBody>
          <a:bodyPr vert="horz" wrap="square" lIns="91440" tIns="45720" rIns="91440" bIns="45720" anchor="t"/>
          <a:lstStyle/>
          <a:p>
            <a:pPr eaLnBrk="1" hangingPunct="1">
              <a:lnSpc>
                <a:spcPct val="80000"/>
              </a:lnSpc>
              <a:buFont typeface="Wingdings" panose="05000000000000000000" pitchFamily="2" charset="2"/>
              <a:buChar char="Ø"/>
            </a:pPr>
            <a:r>
              <a:rPr lang="en-US" altLang="zh-CN" sz="2600" dirty="0" smtClean="0">
                <a:solidFill>
                  <a:srgbClr val="000000"/>
                </a:solidFill>
                <a:latin typeface="黑体" panose="02010609060101010101" pitchFamily="49" charset="-122"/>
                <a:ea typeface="黑体" panose="02010609060101010101" pitchFamily="49" charset="-122"/>
              </a:rPr>
              <a:t>12 </a:t>
            </a:r>
            <a:r>
              <a:rPr lang="zh-CN" altLang="en-US" sz="2600" dirty="0">
                <a:solidFill>
                  <a:srgbClr val="000000"/>
                </a:solidFill>
                <a:latin typeface="黑体" panose="02010609060101010101" pitchFamily="49" charset="-122"/>
                <a:ea typeface="黑体" panose="02010609060101010101" pitchFamily="49" charset="-122"/>
              </a:rPr>
              <a:t>关于防烟、排烟系统设施设置的问题</a:t>
            </a:r>
            <a:endParaRPr lang="en-US" altLang="zh-CN" sz="2600" dirty="0">
              <a:solidFill>
                <a:srgbClr val="000000"/>
              </a:solidFill>
              <a:latin typeface="黑体" panose="02010609060101010101" pitchFamily="49" charset="-122"/>
              <a:ea typeface="黑体" panose="02010609060101010101" pitchFamily="49" charset="-122"/>
            </a:endParaRPr>
          </a:p>
          <a:p>
            <a:pPr eaLnBrk="1" hangingPunct="1">
              <a:lnSpc>
                <a:spcPts val="3000"/>
              </a:lnSpc>
              <a:buFont typeface="Wingdings" panose="05000000000000000000" pitchFamily="2" charset="2"/>
              <a:buNone/>
            </a:pPr>
            <a:r>
              <a:rPr lang="en-US" altLang="zh-CN" sz="2000" dirty="0"/>
              <a:t>          </a:t>
            </a:r>
            <a:r>
              <a:rPr lang="zh-CN" altLang="en-US" sz="2000" dirty="0"/>
              <a:t>为了让防烟、排烟系统设施能在火灾</a:t>
            </a:r>
            <a:r>
              <a:rPr lang="zh-CN" altLang="en-US" sz="2000" dirty="0" smtClean="0"/>
              <a:t>中有效起</a:t>
            </a:r>
            <a:r>
              <a:rPr lang="zh-CN" altLang="en-US" sz="2000" dirty="0"/>
              <a:t>到防烟排烟的作用，或因受火还能够正常进行工作</a:t>
            </a:r>
            <a:r>
              <a:rPr lang="zh-CN" altLang="zh-CN" sz="2000" dirty="0"/>
              <a:t>，对防排烟系统设施提出了设置要求。如：</a:t>
            </a:r>
            <a:endParaRPr lang="en-US" altLang="zh-CN" sz="2000" dirty="0"/>
          </a:p>
          <a:p>
            <a:pPr algn="l" eaLnBrk="1" hangingPunct="1">
              <a:lnSpc>
                <a:spcPct val="120000"/>
              </a:lnSpc>
              <a:buFont typeface="Wingdings" panose="05000000000000000000" pitchFamily="2" charset="2"/>
              <a:buNone/>
            </a:pPr>
            <a:r>
              <a:rPr lang="en-US" altLang="zh-CN" sz="2000" dirty="0">
                <a:solidFill>
                  <a:srgbClr val="FF0000"/>
                </a:solidFill>
                <a:latin typeface="黑体" panose="02010609060101010101" pitchFamily="49" charset="-122"/>
                <a:ea typeface="黑体" panose="02010609060101010101" pitchFamily="49" charset="-122"/>
              </a:rPr>
              <a:t>   </a:t>
            </a:r>
            <a:r>
              <a:rPr lang="en-US" altLang="zh-CN" sz="2000" b="1" dirty="0">
                <a:solidFill>
                  <a:srgbClr val="FF0000"/>
                </a:solidFill>
                <a:latin typeface="黑体" panose="02010609060101010101" pitchFamily="49" charset="-122"/>
                <a:ea typeface="黑体" panose="02010609060101010101" pitchFamily="49" charset="-122"/>
              </a:rPr>
              <a:t> </a:t>
            </a:r>
            <a:r>
              <a:rPr lang="zh-CN" altLang="en-US" sz="2000" b="1" dirty="0" smtClean="0"/>
              <a:t>1）</a:t>
            </a:r>
            <a:r>
              <a:rPr lang="zh-CN" altLang="en-US" sz="2000" dirty="0" smtClean="0"/>
              <a:t>对</a:t>
            </a:r>
            <a:r>
              <a:rPr lang="zh-CN" altLang="en-US" sz="2000" dirty="0"/>
              <a:t>自然通风、自然排烟窗（口）设置做了规定。</a:t>
            </a:r>
          </a:p>
          <a:p>
            <a:pPr algn="l" eaLnBrk="1" hangingPunct="1">
              <a:lnSpc>
                <a:spcPct val="120000"/>
              </a:lnSpc>
              <a:buFont typeface="Wingdings" panose="05000000000000000000" pitchFamily="2" charset="2"/>
              <a:buNone/>
            </a:pPr>
            <a:r>
              <a:rPr lang="zh-CN" altLang="en-US" sz="2000" dirty="0"/>
              <a:t>               主要窗（口）的设置场所、位置、大小提出了要求。</a:t>
            </a:r>
          </a:p>
          <a:p>
            <a:pPr algn="l" eaLnBrk="1" hangingPunct="1">
              <a:lnSpc>
                <a:spcPct val="120000"/>
              </a:lnSpc>
              <a:buFont typeface="Wingdings" panose="05000000000000000000" pitchFamily="2" charset="2"/>
              <a:buNone/>
            </a:pPr>
            <a:r>
              <a:rPr lang="zh-CN" altLang="en-US" sz="2000" dirty="0"/>
              <a:t>         </a:t>
            </a:r>
            <a:r>
              <a:rPr lang="zh-CN" altLang="en-US" sz="2000" b="1" dirty="0" smtClean="0"/>
              <a:t>2）</a:t>
            </a:r>
            <a:r>
              <a:rPr lang="zh-CN" altLang="en-US" sz="2000" dirty="0" smtClean="0">
                <a:sym typeface="+mn-ea"/>
              </a:rPr>
              <a:t>送</a:t>
            </a:r>
            <a:r>
              <a:rPr lang="zh-CN" altLang="en-US" sz="2000" dirty="0">
                <a:sym typeface="+mn-ea"/>
              </a:rPr>
              <a:t>风管道、排烟管道等在穿越不同区域时提出了不同耐火等级的要求。</a:t>
            </a:r>
            <a:endParaRPr lang="zh-CN" altLang="en-US" sz="2000" dirty="0"/>
          </a:p>
          <a:p>
            <a:pPr algn="l" eaLnBrk="1" hangingPunct="1">
              <a:lnSpc>
                <a:spcPct val="120000"/>
              </a:lnSpc>
              <a:buFont typeface="Wingdings" panose="05000000000000000000" pitchFamily="2" charset="2"/>
              <a:buNone/>
            </a:pPr>
            <a:r>
              <a:rPr lang="zh-CN" altLang="en-US" sz="2000" dirty="0"/>
              <a:t>       </a:t>
            </a:r>
            <a:r>
              <a:rPr lang="zh-CN" altLang="en-US" sz="2000" dirty="0" smtClean="0"/>
              <a:t>  </a:t>
            </a:r>
            <a:r>
              <a:rPr lang="en-US" altLang="zh-CN" sz="2000" b="1" dirty="0" smtClean="0"/>
              <a:t>3</a:t>
            </a:r>
            <a:r>
              <a:rPr lang="zh-CN" altLang="en-US" sz="2000" b="1" dirty="0" smtClean="0"/>
              <a:t>）</a:t>
            </a:r>
            <a:r>
              <a:rPr lang="zh-CN" altLang="en-US" sz="2000" dirty="0" smtClean="0"/>
              <a:t>对</a:t>
            </a:r>
            <a:r>
              <a:rPr lang="zh-CN" altLang="en-US" sz="2000" dirty="0"/>
              <a:t>送风机、排烟机的安全性提出了设置要求。</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a:xfrm>
            <a:off x="0" y="23813"/>
            <a:ext cx="5795963" cy="668337"/>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1507" name="Rectangle 3"/>
          <p:cNvSpPr>
            <a:spLocks noGrp="1" noChangeArrowheads="1"/>
          </p:cNvSpPr>
          <p:nvPr>
            <p:ph type="body" idx="4294967295"/>
          </p:nvPr>
        </p:nvSpPr>
        <p:spPr>
          <a:xfrm>
            <a:off x="485775" y="984250"/>
            <a:ext cx="7921625"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13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关于火场热烟排放问题</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鉴于后期</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火灾救援时对火场排热的需求</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要求</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在相应建筑的</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屋顶和外墙增设可破拆的固定窗</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Wingdings" panose="05000000000000000000" pitchFamily="2" charset="2"/>
              <a:buNone/>
              <a:defRPr/>
            </a:pPr>
            <a:r>
              <a:rPr kumimoji="0" lang="en-US" altLang="zh-CN" sz="20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 </a:t>
            </a:r>
            <a:r>
              <a:rPr kumimoji="0" lang="en-US" altLang="zh-CN" sz="2000" b="1"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   </a:t>
            </a:r>
            <a:r>
              <a:rPr kumimoji="0" lang="en-US" altLang="zh-CN" sz="2000" b="1"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1</a:t>
            </a:r>
            <a:r>
              <a:rPr kumimoji="0" lang="zh-CN" altLang="en-US" sz="2000" b="1"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zh-CN" altLang="zh-CN" sz="2000" b="1" i="0" u="none" strike="noStrike" kern="1200" cap="none" spc="0" normalizeH="0" baseline="0" noProof="0" dirty="0" smtClean="0">
                <a:ln>
                  <a:noFill/>
                </a:ln>
                <a:solidFill>
                  <a:schemeClr val="tx1"/>
                </a:solidFill>
                <a:effectLst/>
                <a:uLnTx/>
                <a:uFillTx/>
                <a:latin typeface="+mn-lt"/>
                <a:ea typeface="+mn-ea"/>
                <a:cs typeface="+mn-cs"/>
              </a:rPr>
              <a:t>对于楼梯间</a:t>
            </a:r>
            <a:r>
              <a:rPr kumimoji="0" lang="zh-CN" altLang="en-US" sz="2000" b="1" i="0" u="none" strike="noStrike" kern="1200" cap="none" spc="0" normalizeH="0" baseline="0" noProof="0" dirty="0" smtClean="0">
                <a:ln>
                  <a:noFill/>
                </a:ln>
                <a:solidFill>
                  <a:schemeClr val="tx1"/>
                </a:solidFill>
                <a:effectLst/>
                <a:uLnTx/>
                <a:uFillTx/>
                <a:latin typeface="+mn-lt"/>
                <a:ea typeface="+mn-ea"/>
                <a:cs typeface="+mn-cs"/>
              </a:rPr>
              <a:t>：</a:t>
            </a:r>
            <a:r>
              <a:rPr kumimoji="0" lang="zh-CN" altLang="en-US" sz="2000" i="0" u="none" strike="noStrike" kern="1200" cap="none" spc="0" normalizeH="0" baseline="0" noProof="0" dirty="0" smtClean="0">
                <a:ln>
                  <a:noFill/>
                </a:ln>
                <a:solidFill>
                  <a:schemeClr val="tx1"/>
                </a:solidFill>
                <a:effectLst/>
                <a:uLnTx/>
                <a:uFillTx/>
                <a:latin typeface="+mn-lt"/>
                <a:ea typeface="+mn-ea"/>
                <a:cs typeface="+mn-cs"/>
              </a:rPr>
              <a:t>根据</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战训</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需求，</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在</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楼梯间最高部位设置面积不小于</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1.0</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m</a:t>
            </a:r>
            <a:r>
              <a:rPr kumimoji="0" lang="en-US" altLang="zh-CN" sz="2000" b="0" i="0" u="none" strike="noStrike" kern="1200" cap="none" spc="0" normalizeH="0" baseline="30000" noProof="0" dirty="0">
                <a:ln>
                  <a:noFill/>
                </a:ln>
                <a:solidFill>
                  <a:schemeClr val="tx1"/>
                </a:solidFill>
                <a:effectLst/>
                <a:uLnTx/>
                <a:uFillTx/>
                <a:latin typeface="+mn-lt"/>
                <a:ea typeface="+mn-ea"/>
                <a:cs typeface="+mn-cs"/>
              </a:rPr>
              <a:t>2</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的</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外窗，目的在于在消防救援期间对可能进入楼梯间内的烟气进行破拆排烟。</a:t>
            </a:r>
          </a:p>
          <a:p>
            <a:pPr marL="0" marR="0" lvl="0" indent="0" algn="l" defTabSz="914400" rtl="0" eaLnBrk="1" fontAlgn="auto" latinLnBrk="0" hangingPunct="1">
              <a:lnSpc>
                <a:spcPct val="150000"/>
              </a:lnSpc>
              <a:spcBef>
                <a:spcPct val="20000"/>
              </a:spcBef>
              <a:spcAft>
                <a:spcPts val="0"/>
              </a:spcAft>
              <a:buClrTx/>
              <a:buSzTx/>
              <a:buFont typeface="Wingdings" panose="05000000000000000000" pitchFamily="2" charset="2"/>
              <a:buNone/>
              <a:defRPr/>
            </a:pPr>
            <a:r>
              <a:rPr kumimoji="0" lang="en-US" altLang="zh-CN" sz="2000" b="1"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    </a:t>
            </a:r>
            <a:r>
              <a:rPr kumimoji="0" lang="en-US" altLang="zh-CN" sz="2000" b="1"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2</a:t>
            </a:r>
            <a:r>
              <a:rPr kumimoji="0" lang="zh-CN" altLang="en-US" sz="2000" b="1"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zh-CN" altLang="zh-CN" sz="2000" b="1" i="0" u="none" strike="noStrike" kern="1200" cap="none" spc="0" normalizeH="0" baseline="0" noProof="0" dirty="0" smtClean="0">
                <a:ln>
                  <a:noFill/>
                </a:ln>
                <a:solidFill>
                  <a:schemeClr val="tx1"/>
                </a:solidFill>
                <a:effectLst/>
                <a:uLnTx/>
                <a:uFillTx/>
                <a:latin typeface="+mn-lt"/>
                <a:ea typeface="+mn-ea"/>
                <a:cs typeface="+mn-cs"/>
              </a:rPr>
              <a:t>对于</a:t>
            </a:r>
            <a:r>
              <a:rPr kumimoji="0" lang="zh-CN" altLang="zh-CN" sz="2000" b="1" i="0" u="none" strike="noStrike" kern="1200" cap="none" spc="0" normalizeH="0" baseline="0" noProof="0" dirty="0">
                <a:ln>
                  <a:noFill/>
                </a:ln>
                <a:solidFill>
                  <a:schemeClr val="tx1"/>
                </a:solidFill>
                <a:effectLst/>
                <a:uLnTx/>
                <a:uFillTx/>
                <a:latin typeface="+mn-lt"/>
                <a:ea typeface="+mn-ea"/>
                <a:cs typeface="+mn-cs"/>
              </a:rPr>
              <a:t>室内</a:t>
            </a:r>
            <a:r>
              <a:rPr kumimoji="0" lang="zh-CN" altLang="zh-CN" sz="2000" b="1" i="0" u="none" strike="noStrike" kern="1200" cap="none" spc="0" normalizeH="0" baseline="0" noProof="0" dirty="0" smtClean="0">
                <a:ln>
                  <a:noFill/>
                </a:ln>
                <a:solidFill>
                  <a:schemeClr val="tx1"/>
                </a:solidFill>
                <a:effectLst/>
                <a:uLnTx/>
                <a:uFillTx/>
                <a:latin typeface="+mn-lt"/>
                <a:ea typeface="+mn-ea"/>
                <a:cs typeface="+mn-cs"/>
              </a:rPr>
              <a:t>空间</a:t>
            </a:r>
            <a:r>
              <a:rPr kumimoji="0" lang="zh-CN" altLang="en-US" sz="2000" b="1"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大</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跨度、钢结构等建筑</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中解决热烟排放问题，要求</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一定规模的丙类生产、储存场所和人员密集公共建筑要设置外</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窗</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或可熔性采光带</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并对固定窗的面积、设置位置、分布等提出要求</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a:t>
            </a:r>
            <a:endParaRPr kumimoji="0" lang="zh-CN" altLang="en-US" sz="20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a:xfrm>
            <a:off x="0" y="0"/>
            <a:ext cx="587692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标准主要解决的问题</a:t>
            </a:r>
            <a:endParaRPr lang="zh-CN" altLang="zh-CN" sz="3600" b="1" dirty="0">
              <a:solidFill>
                <a:schemeClr val="bg1"/>
              </a:solidFill>
              <a:ea typeface="黑体" panose="02010609060101010101" pitchFamily="49" charset="-122"/>
            </a:endParaRPr>
          </a:p>
        </p:txBody>
      </p:sp>
      <p:sp>
        <p:nvSpPr>
          <p:cNvPr id="21507" name="Rectangle 3"/>
          <p:cNvSpPr>
            <a:spLocks noGrp="1" noChangeArrowheads="1"/>
          </p:cNvSpPr>
          <p:nvPr>
            <p:ph type="body" idx="4294967295"/>
          </p:nvPr>
        </p:nvSpPr>
        <p:spPr>
          <a:xfrm>
            <a:off x="611188" y="981075"/>
            <a:ext cx="7921625" cy="5316538"/>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14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关于补风系统问题</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针对旧</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标准</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的相关要求不够全面，只要求地下场所和无窗房间要设置补风系统的问题，本</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rPr>
              <a:t>标准</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明确提出除建筑地上部分设有机械排烟的走道或面积小于</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500m</a:t>
            </a:r>
            <a:r>
              <a:rPr kumimoji="0" lang="en-US" altLang="zh-CN" sz="2000" b="0" i="0" u="none" strike="noStrike" kern="1200" cap="none" spc="0" normalizeH="0" baseline="30000" noProof="0" dirty="0">
                <a:ln>
                  <a:noFill/>
                </a:ln>
                <a:solidFill>
                  <a:schemeClr val="tx1"/>
                </a:solidFill>
                <a:effectLst/>
                <a:uLnTx/>
                <a:uFillTx/>
                <a:latin typeface="+mn-lt"/>
                <a:ea typeface="+mn-ea"/>
                <a:cs typeface="+mn-cs"/>
              </a:rPr>
              <a:t>2</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的房间外，排烟系统应设置补风系统。并对补风系统的设计作出规定。</a:t>
            </a: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endParaRPr kumimoji="0" lang="zh-CN"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sym typeface="+mn-ea"/>
              </a:rPr>
              <a:t>15 </a:t>
            </a:r>
            <a:r>
              <a:rPr kumimoji="0" lang="zh-CN" altLang="en-US"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sym typeface="+mn-ea"/>
              </a:rPr>
              <a:t>关于明确施工、验收检查方法等问题</a:t>
            </a:r>
            <a:endParaRPr kumimoji="0" lang="en-US" altLang="zh-CN" sz="2600" b="0" i="0" u="none" strike="noStrike" kern="120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针对</a:t>
            </a:r>
            <a:r>
              <a:rPr kumimoji="0" lang="zh-CN" altLang="en-US" sz="2000" b="0" i="0" u="none" strike="noStrike" kern="1200" cap="none" spc="0" normalizeH="0" baseline="0" noProof="0" dirty="0" smtClean="0">
                <a:ln>
                  <a:noFill/>
                </a:ln>
                <a:solidFill>
                  <a:schemeClr val="tx1"/>
                </a:solidFill>
                <a:effectLst/>
                <a:uLnTx/>
                <a:uFillTx/>
                <a:latin typeface="+mn-lt"/>
                <a:ea typeface="+mn-ea"/>
                <a:cs typeface="+mn-cs"/>
                <a:sym typeface="+mn-ea"/>
              </a:rPr>
              <a:t>在实际工程中反映出来的由于工程质量不合格造成如送风、排烟量达不到要求，效果差等问题，标准对施工和验收作出了相关规定：</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1" i="0" u="none" strike="noStrike" kern="1200" cap="none" spc="0" normalizeH="0" baseline="0" noProof="0" dirty="0" smtClean="0">
                <a:ln>
                  <a:noFill/>
                </a:ln>
                <a:solidFill>
                  <a:schemeClr val="tx1"/>
                </a:solidFill>
                <a:effectLst/>
                <a:uLnTx/>
                <a:uFillTx/>
                <a:latin typeface="+mn-lt"/>
                <a:ea typeface="+mn-ea"/>
                <a:cs typeface="+mn-cs"/>
                <a:sym typeface="+mn-ea"/>
              </a:rPr>
              <a:t>1</a:t>
            </a:r>
            <a:r>
              <a:rPr kumimoji="0" lang="zh-CN" altLang="en-US" sz="2000" b="1" i="0" u="none" strike="noStrike" kern="1200" cap="none" spc="0" normalizeH="0" baseline="0" noProof="0" dirty="0" smtClean="0">
                <a:ln>
                  <a:noFill/>
                </a:ln>
                <a:solidFill>
                  <a:schemeClr val="tx1"/>
                </a:solidFill>
                <a:effectLst/>
                <a:uLnTx/>
                <a:uFillTx/>
                <a:latin typeface="+mn-lt"/>
                <a:ea typeface="+mn-ea"/>
                <a:cs typeface="+mn-cs"/>
                <a:sym typeface="+mn-ea"/>
              </a:rPr>
              <a:t>）</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在</a:t>
            </a:r>
            <a:r>
              <a:rPr kumimoji="0" lang="zh-CN" altLang="zh-CN" sz="2000" b="0" i="0" u="none" strike="noStrike" kern="1200" cap="none" spc="0" normalizeH="0" baseline="0" noProof="0" dirty="0">
                <a:ln>
                  <a:noFill/>
                </a:ln>
                <a:solidFill>
                  <a:schemeClr val="tx1"/>
                </a:solidFill>
                <a:effectLst/>
                <a:uLnTx/>
                <a:uFillTx/>
                <a:latin typeface="+mn-lt"/>
                <a:ea typeface="+mn-ea"/>
                <a:cs typeface="+mn-cs"/>
                <a:sym typeface="+mn-ea"/>
              </a:rPr>
              <a:t>施工部分，对管道连接的密闭性提出要求</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1" i="0" u="none" strike="noStrike" kern="1200" cap="none" spc="0" normalizeH="0" baseline="0" noProof="0" dirty="0" smtClean="0">
                <a:ln>
                  <a:noFill/>
                </a:ln>
                <a:solidFill>
                  <a:schemeClr val="tx1"/>
                </a:solidFill>
                <a:effectLst/>
                <a:uLnTx/>
                <a:uFillTx/>
                <a:latin typeface="+mn-lt"/>
                <a:ea typeface="+mn-ea"/>
                <a:cs typeface="+mn-cs"/>
                <a:sym typeface="+mn-ea"/>
              </a:rPr>
              <a:t>2</a:t>
            </a:r>
            <a:r>
              <a:rPr kumimoji="0" lang="zh-CN" altLang="en-US" sz="2000" b="1" i="0" u="none" strike="noStrike" kern="1200" cap="none" spc="0" normalizeH="0" baseline="0" noProof="0" dirty="0" smtClean="0">
                <a:ln>
                  <a:noFill/>
                </a:ln>
                <a:solidFill>
                  <a:schemeClr val="tx1"/>
                </a:solidFill>
                <a:effectLst/>
                <a:uLnTx/>
                <a:uFillTx/>
                <a:latin typeface="+mn-lt"/>
                <a:ea typeface="+mn-ea"/>
                <a:cs typeface="+mn-cs"/>
                <a:sym typeface="+mn-ea"/>
              </a:rPr>
              <a:t>）</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在</a:t>
            </a:r>
            <a:r>
              <a:rPr kumimoji="0" lang="zh-CN" altLang="zh-CN" sz="2000" b="0" i="0" u="none" strike="noStrike" kern="1200" cap="none" spc="0" normalizeH="0" baseline="0" noProof="0" dirty="0">
                <a:ln>
                  <a:noFill/>
                </a:ln>
                <a:solidFill>
                  <a:schemeClr val="tx1"/>
                </a:solidFill>
                <a:effectLst/>
                <a:uLnTx/>
                <a:uFillTx/>
                <a:latin typeface="+mn-lt"/>
                <a:ea typeface="+mn-ea"/>
                <a:cs typeface="+mn-cs"/>
                <a:sym typeface="+mn-ea"/>
              </a:rPr>
              <a:t>施工验收部分对风量的检查方法作出明确</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sym typeface="+mn-ea"/>
              </a:rPr>
              <a:t>规定。</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Wingdings" panose="05000000000000000000" pitchFamily="2" charset="2"/>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sym typeface="+mn-ea"/>
              </a:rPr>
              <a:t> </a:t>
            </a: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sym typeface="+mn-ea"/>
              </a:rPr>
              <a:t>     </a:t>
            </a:r>
            <a:r>
              <a:rPr kumimoji="0" lang="en-US" altLang="zh-CN" sz="2000" b="1" i="0" u="none" strike="noStrike" kern="1200" cap="none" spc="0" normalizeH="0" baseline="0" noProof="0" dirty="0" smtClean="0">
                <a:ln>
                  <a:noFill/>
                </a:ln>
                <a:solidFill>
                  <a:schemeClr val="tx1"/>
                </a:solidFill>
                <a:effectLst/>
                <a:uLnTx/>
                <a:uFillTx/>
                <a:latin typeface="+mn-lt"/>
                <a:ea typeface="+mn-ea"/>
                <a:cs typeface="+mn-cs"/>
                <a:sym typeface="+mn-ea"/>
              </a:rPr>
              <a:t>3</a:t>
            </a:r>
            <a:r>
              <a:rPr kumimoji="0" lang="zh-CN" altLang="en-US" sz="2000" b="1" i="0" u="none" strike="noStrike" kern="1200" cap="none" spc="0" normalizeH="0" baseline="0" noProof="0" dirty="0" smtClean="0">
                <a:ln>
                  <a:noFill/>
                </a:ln>
                <a:solidFill>
                  <a:schemeClr val="tx1"/>
                </a:solidFill>
                <a:effectLst/>
                <a:uLnTx/>
                <a:uFillTx/>
                <a:latin typeface="+mn-lt"/>
                <a:ea typeface="+mn-ea"/>
                <a:cs typeface="+mn-cs"/>
                <a:sym typeface="+mn-ea"/>
              </a:rPr>
              <a:t>）</a:t>
            </a:r>
            <a:r>
              <a:rPr kumimoji="0" lang="zh-CN" altLang="en-US" sz="2000" b="0" i="0" u="none" strike="noStrike" kern="0" cap="none" spc="0" normalizeH="0" baseline="0" noProof="0" dirty="0" smtClean="0">
                <a:ln>
                  <a:noFill/>
                </a:ln>
                <a:solidFill>
                  <a:schemeClr val="tx1"/>
                </a:solidFill>
                <a:effectLst/>
                <a:uLnTx/>
                <a:uFillTx/>
                <a:latin typeface="+mn-lt"/>
                <a:ea typeface="+mn-ea"/>
                <a:cs typeface="+mn-cs"/>
                <a:sym typeface="+mn-ea"/>
              </a:rPr>
              <a:t>对防排烟系统的验收规定了合格判定标准。</a:t>
            </a:r>
            <a:endParaRPr kumimoji="0" lang="en-US" altLang="zh-CN" sz="20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p:cNvSpPr>
          <p:nvPr>
            <p:ph type="body"/>
          </p:nvPr>
        </p:nvSpPr>
        <p:spPr>
          <a:xfrm>
            <a:off x="1143000" y="2708275"/>
            <a:ext cx="8001000" cy="3097213"/>
          </a:xfrm>
          <a:solidFill>
            <a:srgbClr val="FFFFFF">
              <a:alpha val="100000"/>
            </a:srgbClr>
          </a:solidFill>
        </p:spPr>
        <p:txBody>
          <a:bodyPr vert="horz" wrap="square" lIns="91440" tIns="45720" rIns="91440" bIns="45720" anchor="t"/>
          <a:lstStyle/>
          <a:p>
            <a:pPr eaLnBrk="1" hangingPunct="1">
              <a:lnSpc>
                <a:spcPct val="120000"/>
              </a:lnSpc>
              <a:buFont typeface="Wingdings" panose="05000000000000000000" pitchFamily="2" charset="2"/>
              <a:buChar char="n"/>
            </a:pPr>
            <a:r>
              <a:rPr lang="en-US" altLang="zh-CN" b="1" dirty="0">
                <a:latin typeface="黑体" panose="02010609060101010101" pitchFamily="49" charset="-122"/>
                <a:ea typeface="黑体" panose="02010609060101010101" pitchFamily="49" charset="-122"/>
                <a:sym typeface="+mn-ea"/>
              </a:rPr>
              <a:t> </a:t>
            </a:r>
            <a:r>
              <a:rPr lang="zh-CN" altLang="en-US" b="1" dirty="0">
                <a:latin typeface="黑体" panose="02010609060101010101" pitchFamily="49" charset="-122"/>
                <a:ea typeface="黑体" panose="02010609060101010101" pitchFamily="49" charset="-122"/>
                <a:sym typeface="+mn-ea"/>
              </a:rPr>
              <a:t>标准主要条文</a:t>
            </a:r>
            <a:endParaRPr lang="en-US"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zh-CN" altLang="zh-CN" b="1" dirty="0">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Char char="n"/>
            </a:pPr>
            <a:endParaRPr lang="en-US" altLang="zh-CN" b="1" dirty="0">
              <a:latin typeface="黑体" panose="02010609060101010101" pitchFamily="49" charset="-122"/>
              <a:ea typeface="黑体" panose="02010609060101010101" pitchFamily="49" charset="-122"/>
            </a:endParaRP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1547813" y="1043623"/>
            <a:ext cx="5364162" cy="820737"/>
          </a:xfrm>
          <a:solidFill>
            <a:srgbClr val="FFFFFF">
              <a:alpha val="100000"/>
            </a:srgbClr>
          </a:solidFill>
        </p:spPr>
        <p:txBody>
          <a:bodyPr vert="horz" wrap="square" lIns="91440" tIns="45720" rIns="91440" bIns="45720" anchor="ctr"/>
          <a:lstStyle/>
          <a:p>
            <a:pPr eaLnBrk="1" hangingPunct="1"/>
            <a:r>
              <a:rPr lang="zh-CN" altLang="en-US" sz="3600" b="1" dirty="0">
                <a:ea typeface="黑体" panose="02010609060101010101" pitchFamily="49" charset="-122"/>
              </a:rPr>
              <a:t>   </a:t>
            </a:r>
            <a:endParaRPr lang="zh-CN" altLang="zh-CN" sz="3600" b="1" dirty="0">
              <a:ea typeface="黑体" panose="02010609060101010101" pitchFamily="49" charset="-122"/>
            </a:endParaRPr>
          </a:p>
        </p:txBody>
      </p:sp>
      <p:sp>
        <p:nvSpPr>
          <p:cNvPr id="29699" name="Rectangle 3"/>
          <p:cNvSpPr>
            <a:spLocks noGrp="1"/>
          </p:cNvSpPr>
          <p:nvPr>
            <p:ph type="body"/>
          </p:nvPr>
        </p:nvSpPr>
        <p:spPr>
          <a:xfrm>
            <a:off x="285115" y="1477963"/>
            <a:ext cx="8389938" cy="4341812"/>
          </a:xfrm>
          <a:solidFill>
            <a:srgbClr val="FFFFFF">
              <a:alpha val="100000"/>
            </a:srgbClr>
          </a:solidFill>
        </p:spPr>
        <p:txBody>
          <a:bodyPr vert="horz" wrap="square" lIns="91440" tIns="45720" rIns="91440" bIns="45720" anchor="t"/>
          <a:lstStyle/>
          <a:p>
            <a:pPr eaLnBrk="1" hangingPunct="1">
              <a:lnSpc>
                <a:spcPct val="120000"/>
              </a:lnSpc>
              <a:buFont typeface="Wingdings" panose="05000000000000000000" pitchFamily="2" charset="2"/>
              <a:buNone/>
            </a:pPr>
            <a:r>
              <a:rPr lang="zh-CN" altLang="en-US" b="1" dirty="0">
                <a:solidFill>
                  <a:srgbClr val="000000"/>
                </a:solidFill>
                <a:latin typeface="黑体" panose="02010609060101010101" pitchFamily="49" charset="-122"/>
                <a:ea typeface="黑体" panose="02010609060101010101" pitchFamily="49" charset="-122"/>
              </a:rPr>
              <a:t>    </a:t>
            </a:r>
            <a:r>
              <a:rPr lang="zh-CN" altLang="en-US" sz="2600" b="1" dirty="0">
                <a:solidFill>
                  <a:srgbClr val="000000"/>
                </a:solidFill>
                <a:latin typeface="黑体" panose="02010609060101010101" pitchFamily="49" charset="-122"/>
                <a:ea typeface="黑体" panose="02010609060101010101" pitchFamily="49" charset="-122"/>
              </a:rPr>
              <a:t>建筑防烟排烟系统技术标准</a:t>
            </a:r>
            <a:r>
              <a:rPr lang="zh-CN" altLang="zh-CN" sz="2600" b="1" dirty="0">
                <a:solidFill>
                  <a:srgbClr val="000000"/>
                </a:solidFill>
                <a:latin typeface="黑体" panose="02010609060101010101" pitchFamily="49" charset="-122"/>
                <a:ea typeface="黑体" panose="02010609060101010101" pitchFamily="49" charset="-122"/>
              </a:rPr>
              <a:t>共分</a:t>
            </a:r>
            <a:r>
              <a:rPr lang="en-US" altLang="zh-CN" sz="2600" b="1" dirty="0">
                <a:solidFill>
                  <a:srgbClr val="000000"/>
                </a:solidFill>
                <a:latin typeface="黑体" panose="02010609060101010101" pitchFamily="49" charset="-122"/>
                <a:ea typeface="黑体" panose="02010609060101010101" pitchFamily="49" charset="-122"/>
              </a:rPr>
              <a:t>9</a:t>
            </a:r>
            <a:r>
              <a:rPr lang="zh-CN" altLang="zh-CN" sz="2600" b="1" dirty="0">
                <a:solidFill>
                  <a:srgbClr val="000000"/>
                </a:solidFill>
                <a:latin typeface="黑体" panose="02010609060101010101" pitchFamily="49" charset="-122"/>
                <a:ea typeface="黑体" panose="02010609060101010101" pitchFamily="49" charset="-122"/>
              </a:rPr>
              <a:t>章，</a:t>
            </a:r>
            <a:endParaRPr lang="en-US" altLang="zh-CN" sz="2600" b="1" dirty="0">
              <a:solidFill>
                <a:srgbClr val="000000"/>
              </a:solidFill>
              <a:latin typeface="黑体" panose="02010609060101010101" pitchFamily="49" charset="-122"/>
              <a:ea typeface="黑体" panose="02010609060101010101" pitchFamily="49" charset="-122"/>
            </a:endParaRPr>
          </a:p>
          <a:p>
            <a:pPr eaLnBrk="1" hangingPunct="1">
              <a:lnSpc>
                <a:spcPct val="120000"/>
              </a:lnSpc>
              <a:buFont typeface="Wingdings" panose="05000000000000000000" pitchFamily="2" charset="2"/>
              <a:buNone/>
            </a:pPr>
            <a:r>
              <a:rPr lang="zh-CN" altLang="zh-CN" sz="2800" b="1" dirty="0">
                <a:solidFill>
                  <a:srgbClr val="000000"/>
                </a:solidFill>
                <a:latin typeface="黑体" panose="02010609060101010101" pitchFamily="49" charset="-122"/>
                <a:ea typeface="黑体" panose="02010609060101010101" pitchFamily="49" charset="-122"/>
              </a:rPr>
              <a:t>    </a:t>
            </a:r>
            <a:r>
              <a:rPr lang="en-US" altLang="zh-CN" sz="2800" b="1" dirty="0">
                <a:solidFill>
                  <a:srgbClr val="000000"/>
                </a:solidFill>
                <a:latin typeface="黑体" panose="02010609060101010101" pitchFamily="49" charset="-122"/>
                <a:ea typeface="黑体" panose="02010609060101010101" pitchFamily="49" charset="-122"/>
              </a:rPr>
              <a:t> </a:t>
            </a:r>
            <a:r>
              <a:rPr lang="en-US" altLang="zh-CN" sz="2000" b="1" dirty="0">
                <a:solidFill>
                  <a:srgbClr val="000000"/>
                </a:solidFill>
                <a:latin typeface="黑体" panose="02010609060101010101" pitchFamily="49" charset="-122"/>
                <a:ea typeface="黑体" panose="02010609060101010101" pitchFamily="49" charset="-122"/>
              </a:rPr>
              <a:t>1 </a:t>
            </a:r>
            <a:r>
              <a:rPr lang="zh-CN" altLang="zh-CN" sz="2000" dirty="0">
                <a:solidFill>
                  <a:srgbClr val="000000"/>
                </a:solidFill>
                <a:latin typeface="黑体" panose="02010609060101010101" pitchFamily="49" charset="-122"/>
                <a:ea typeface="黑体" panose="02010609060101010101" pitchFamily="49" charset="-122"/>
              </a:rPr>
              <a:t>总则、</a:t>
            </a:r>
            <a:r>
              <a:rPr lang="en-US" altLang="zh-CN" sz="2000" dirty="0">
                <a:solidFill>
                  <a:srgbClr val="000000"/>
                </a:solidFill>
                <a:latin typeface="黑体" panose="02010609060101010101" pitchFamily="49" charset="-122"/>
                <a:ea typeface="黑体" panose="02010609060101010101" pitchFamily="49" charset="-122"/>
              </a:rPr>
              <a:t>2 </a:t>
            </a:r>
            <a:r>
              <a:rPr lang="zh-CN" altLang="zh-CN" sz="2000" dirty="0">
                <a:solidFill>
                  <a:srgbClr val="000000"/>
                </a:solidFill>
                <a:latin typeface="黑体" panose="02010609060101010101" pitchFamily="49" charset="-122"/>
                <a:ea typeface="黑体" panose="02010609060101010101" pitchFamily="49" charset="-122"/>
              </a:rPr>
              <a:t>术语</a:t>
            </a:r>
            <a:r>
              <a:rPr lang="zh-CN" altLang="en-US" sz="2000" dirty="0">
                <a:solidFill>
                  <a:srgbClr val="000000"/>
                </a:solidFill>
                <a:latin typeface="黑体" panose="02010609060101010101" pitchFamily="49" charset="-122"/>
                <a:ea typeface="黑体" panose="02010609060101010101" pitchFamily="49" charset="-122"/>
              </a:rPr>
              <a:t>和符号</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 </a:t>
            </a:r>
            <a:r>
              <a:rPr lang="zh-CN" altLang="en-US" sz="2000" dirty="0">
                <a:solidFill>
                  <a:srgbClr val="000000"/>
                </a:solidFill>
                <a:latin typeface="黑体" panose="02010609060101010101" pitchFamily="49" charset="-122"/>
                <a:ea typeface="黑体" panose="02010609060101010101" pitchFamily="49" charset="-122"/>
              </a:rPr>
              <a:t>防烟系统设计</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 </a:t>
            </a:r>
            <a:r>
              <a:rPr lang="zh-CN" altLang="en-US" sz="2000" dirty="0">
                <a:solidFill>
                  <a:srgbClr val="000000"/>
                </a:solidFill>
                <a:latin typeface="黑体" panose="02010609060101010101" pitchFamily="49" charset="-122"/>
                <a:ea typeface="黑体" panose="02010609060101010101" pitchFamily="49" charset="-122"/>
              </a:rPr>
              <a:t>排烟系统设计</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 5 </a:t>
            </a:r>
            <a:r>
              <a:rPr lang="zh-CN" altLang="zh-CN" sz="2000" dirty="0">
                <a:solidFill>
                  <a:srgbClr val="000000"/>
                </a:solidFill>
                <a:latin typeface="黑体" panose="02010609060101010101" pitchFamily="49" charset="-122"/>
                <a:ea typeface="黑体" panose="02010609060101010101" pitchFamily="49" charset="-122"/>
              </a:rPr>
              <a:t>系统</a:t>
            </a:r>
            <a:r>
              <a:rPr lang="zh-CN" altLang="en-US" sz="2000" dirty="0">
                <a:solidFill>
                  <a:srgbClr val="000000"/>
                </a:solidFill>
                <a:latin typeface="黑体" panose="02010609060101010101" pitchFamily="49" charset="-122"/>
                <a:ea typeface="黑体" panose="02010609060101010101" pitchFamily="49" charset="-122"/>
              </a:rPr>
              <a:t>控制</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6 </a:t>
            </a:r>
            <a:r>
              <a:rPr lang="zh-CN" altLang="en-US" sz="2000" dirty="0">
                <a:solidFill>
                  <a:srgbClr val="000000"/>
                </a:solidFill>
                <a:latin typeface="黑体" panose="02010609060101010101" pitchFamily="49" charset="-122"/>
                <a:ea typeface="黑体" panose="02010609060101010101" pitchFamily="49" charset="-122"/>
              </a:rPr>
              <a:t>系统施工</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7 </a:t>
            </a:r>
            <a:r>
              <a:rPr lang="zh-CN" altLang="en-US" sz="2000" dirty="0">
                <a:solidFill>
                  <a:srgbClr val="000000"/>
                </a:solidFill>
                <a:latin typeface="黑体" panose="02010609060101010101" pitchFamily="49" charset="-122"/>
                <a:ea typeface="黑体" panose="02010609060101010101" pitchFamily="49" charset="-122"/>
              </a:rPr>
              <a:t>系统调试</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8 </a:t>
            </a:r>
            <a:r>
              <a:rPr lang="zh-CN" altLang="en-US" sz="2000" dirty="0">
                <a:solidFill>
                  <a:srgbClr val="000000"/>
                </a:solidFill>
                <a:latin typeface="黑体" panose="02010609060101010101" pitchFamily="49" charset="-122"/>
                <a:ea typeface="黑体" panose="02010609060101010101" pitchFamily="49" charset="-122"/>
              </a:rPr>
              <a:t>系统验收</a:t>
            </a:r>
            <a:r>
              <a:rPr lang="zh-CN" altLang="zh-CN"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9 </a:t>
            </a:r>
            <a:r>
              <a:rPr lang="zh-CN" altLang="en-US" sz="2000" dirty="0">
                <a:solidFill>
                  <a:srgbClr val="000000"/>
                </a:solidFill>
                <a:latin typeface="黑体" panose="02010609060101010101" pitchFamily="49" charset="-122"/>
                <a:ea typeface="黑体" panose="02010609060101010101" pitchFamily="49" charset="-122"/>
              </a:rPr>
              <a:t>维护管理、附录</a:t>
            </a:r>
            <a:r>
              <a:rPr lang="zh-CN" altLang="zh-CN" sz="2000" dirty="0">
                <a:solidFill>
                  <a:srgbClr val="000000"/>
                </a:solidFill>
                <a:latin typeface="黑体" panose="02010609060101010101" pitchFamily="49" charset="-122"/>
                <a:ea typeface="黑体" panose="02010609060101010101" pitchFamily="49" charset="-122"/>
              </a:rPr>
              <a:t>等。</a:t>
            </a:r>
          </a:p>
          <a:p>
            <a:pPr eaLnBrk="1" hangingPunct="1">
              <a:lnSpc>
                <a:spcPct val="120000"/>
              </a:lnSpc>
              <a:buFont typeface="Wingdings" panose="05000000000000000000" pitchFamily="2" charset="2"/>
              <a:buNone/>
            </a:pPr>
            <a:r>
              <a:rPr lang="zh-CN" altLang="zh-CN" sz="2000" dirty="0">
                <a:solidFill>
                  <a:srgbClr val="000000"/>
                </a:solidFill>
                <a:latin typeface="黑体" panose="02010609060101010101" pitchFamily="49" charset="-122"/>
                <a:ea typeface="黑体" panose="02010609060101010101" pitchFamily="49" charset="-122"/>
              </a:rPr>
              <a:t>    </a:t>
            </a:r>
            <a:r>
              <a:rPr lang="zh-CN" altLang="en-US" sz="2000" dirty="0">
                <a:solidFill>
                  <a:srgbClr val="000000"/>
                </a:solidFill>
                <a:latin typeface="黑体" panose="02010609060101010101" pitchFamily="49" charset="-122"/>
                <a:ea typeface="黑体" panose="02010609060101010101" pitchFamily="49" charset="-122"/>
              </a:rPr>
              <a:t>本标准</a:t>
            </a:r>
            <a:r>
              <a:rPr lang="zh-CN" altLang="zh-CN" sz="2000" dirty="0">
                <a:solidFill>
                  <a:srgbClr val="000000"/>
                </a:solidFill>
                <a:latin typeface="黑体" panose="02010609060101010101" pitchFamily="49" charset="-122"/>
                <a:ea typeface="黑体" panose="02010609060101010101" pitchFamily="49" charset="-122"/>
              </a:rPr>
              <a:t>共计</a:t>
            </a:r>
            <a:r>
              <a:rPr lang="en-US" altLang="zh-CN" sz="2000" dirty="0">
                <a:solidFill>
                  <a:srgbClr val="000000"/>
                </a:solidFill>
                <a:latin typeface="黑体" panose="02010609060101010101" pitchFamily="49" charset="-122"/>
                <a:ea typeface="黑体" panose="02010609060101010101" pitchFamily="49" charset="-122"/>
              </a:rPr>
              <a:t>193</a:t>
            </a:r>
            <a:r>
              <a:rPr lang="zh-CN" altLang="zh-CN" sz="2000" dirty="0">
                <a:solidFill>
                  <a:srgbClr val="000000"/>
                </a:solidFill>
                <a:latin typeface="黑体" panose="02010609060101010101" pitchFamily="49" charset="-122"/>
                <a:ea typeface="黑体" panose="02010609060101010101" pitchFamily="49" charset="-122"/>
              </a:rPr>
              <a:t>条条文，其中</a:t>
            </a:r>
            <a:r>
              <a:rPr lang="zh-CN" altLang="en-US" sz="2000" dirty="0">
                <a:solidFill>
                  <a:srgbClr val="000000"/>
                </a:solidFill>
                <a:latin typeface="黑体" panose="02010609060101010101" pitchFamily="49" charset="-122"/>
                <a:ea typeface="黑体" panose="02010609060101010101" pitchFamily="49" charset="-122"/>
              </a:rPr>
              <a:t>，第</a:t>
            </a:r>
            <a:r>
              <a:rPr lang="en-US" altLang="zh-CN" sz="2000" dirty="0">
                <a:solidFill>
                  <a:srgbClr val="000000"/>
                </a:solidFill>
                <a:latin typeface="黑体" panose="02010609060101010101" pitchFamily="49" charset="-122"/>
                <a:ea typeface="黑体" panose="02010609060101010101" pitchFamily="49" charset="-122"/>
              </a:rPr>
              <a:t>3.1.2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3.1.5</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3.2.1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3.2.2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3.2.3</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3.3.1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3.3.7</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3.3.11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3.4.1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4.4.1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4.4.2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4.4.7</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4.4.10</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4.5.1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4.5.2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4.6.1</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5.1.2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5.1.3</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5.2.2</a:t>
            </a:r>
            <a:r>
              <a:rPr lang="zh-CN" altLang="en-US" sz="2000" dirty="0">
                <a:solidFill>
                  <a:srgbClr val="000000"/>
                </a:solidFill>
                <a:latin typeface="黑体" panose="02010609060101010101" pitchFamily="49" charset="-122"/>
                <a:ea typeface="黑体" panose="02010609060101010101" pitchFamily="49" charset="-122"/>
              </a:rPr>
              <a:t>、</a:t>
            </a:r>
            <a:r>
              <a:rPr lang="en-US" altLang="zh-CN" sz="2000" dirty="0">
                <a:solidFill>
                  <a:srgbClr val="000000"/>
                </a:solidFill>
                <a:latin typeface="黑体" panose="02010609060101010101" pitchFamily="49" charset="-122"/>
                <a:ea typeface="黑体" panose="02010609060101010101" pitchFamily="49" charset="-122"/>
              </a:rPr>
              <a:t>8.1.1</a:t>
            </a:r>
            <a:r>
              <a:rPr lang="zh-CN" altLang="en-US" sz="2000" dirty="0">
                <a:solidFill>
                  <a:srgbClr val="000000"/>
                </a:solidFill>
                <a:latin typeface="黑体" panose="02010609060101010101" pitchFamily="49" charset="-122"/>
                <a:ea typeface="黑体" panose="02010609060101010101" pitchFamily="49" charset="-122"/>
              </a:rPr>
              <a:t>等</a:t>
            </a:r>
            <a:r>
              <a:rPr lang="en-US" altLang="zh-CN" sz="2000" dirty="0">
                <a:solidFill>
                  <a:srgbClr val="000000"/>
                </a:solidFill>
                <a:latin typeface="黑体" panose="02010609060101010101" pitchFamily="49" charset="-122"/>
                <a:ea typeface="黑体" panose="02010609060101010101" pitchFamily="49" charset="-122"/>
              </a:rPr>
              <a:t>20</a:t>
            </a:r>
            <a:r>
              <a:rPr lang="zh-CN" altLang="zh-CN" sz="2000" dirty="0">
                <a:solidFill>
                  <a:srgbClr val="000000"/>
                </a:solidFill>
                <a:latin typeface="黑体" panose="02010609060101010101" pitchFamily="49" charset="-122"/>
                <a:ea typeface="黑体" panose="02010609060101010101" pitchFamily="49" charset="-122"/>
              </a:rPr>
              <a:t>条</a:t>
            </a:r>
            <a:r>
              <a:rPr lang="zh-CN" altLang="en-US" sz="2000" dirty="0">
                <a:solidFill>
                  <a:srgbClr val="000000"/>
                </a:solidFill>
                <a:latin typeface="黑体" panose="02010609060101010101" pitchFamily="49" charset="-122"/>
                <a:ea typeface="黑体" panose="02010609060101010101" pitchFamily="49" charset="-122"/>
              </a:rPr>
              <a:t>为</a:t>
            </a:r>
            <a:r>
              <a:rPr lang="zh-CN" altLang="zh-CN" sz="2000" dirty="0">
                <a:solidFill>
                  <a:srgbClr val="000000"/>
                </a:solidFill>
                <a:latin typeface="黑体" panose="02010609060101010101" pitchFamily="49" charset="-122"/>
                <a:ea typeface="黑体" panose="02010609060101010101" pitchFamily="49" charset="-122"/>
              </a:rPr>
              <a:t>强制性条文</a:t>
            </a:r>
            <a:r>
              <a:rPr lang="zh-CN" altLang="en-US" sz="2000" dirty="0">
                <a:solidFill>
                  <a:srgbClr val="000000"/>
                </a:solidFill>
                <a:latin typeface="黑体" panose="02010609060101010101" pitchFamily="49" charset="-122"/>
                <a:ea typeface="黑体" panose="02010609060101010101" pitchFamily="49" charset="-122"/>
              </a:rPr>
              <a:t>，必须严格执行。</a:t>
            </a:r>
            <a:endParaRPr lang="zh-CN" altLang="zh-CN" sz="2000" dirty="0">
              <a:solidFill>
                <a:srgbClr val="000000"/>
              </a:solidFill>
              <a:latin typeface="黑体" panose="02010609060101010101" pitchFamily="49" charset="-122"/>
              <a:ea typeface="黑体" panose="02010609060101010101" pitchFamily="49" charset="-122"/>
            </a:endParaRPr>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p:nvPr>
        </p:nvSpPr>
        <p:spPr>
          <a:xfrm>
            <a:off x="468313" y="2349500"/>
            <a:ext cx="7921625" cy="3475038"/>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3600" b="1" dirty="0"/>
              <a:t>1  总  则</a:t>
            </a:r>
            <a:endParaRPr lang="en-US" altLang="zh-CN" sz="3600" dirty="0">
              <a:solidFill>
                <a:srgbClr val="000000"/>
              </a:solidFill>
              <a:latin typeface="黑体" panose="02010609060101010101" pitchFamily="49" charset="-122"/>
              <a:ea typeface="黑体" panose="02010609060101010101" pitchFamily="49" charset="-122"/>
            </a:endParaRPr>
          </a:p>
        </p:txBody>
      </p:sp>
      <p:sp>
        <p:nvSpPr>
          <p:cNvPr id="30723" name="Rectangle 2"/>
          <p:cNvSpPr txBox="1"/>
          <p:nvPr/>
        </p:nvSpPr>
        <p:spPr>
          <a:xfrm>
            <a:off x="-8255"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p:nvPr>
        </p:nvSpPr>
        <p:spPr>
          <a:xfrm>
            <a:off x="468313" y="1052513"/>
            <a:ext cx="792162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1  总  则</a:t>
            </a:r>
            <a:endParaRPr lang="en-US" altLang="zh-CN" sz="2600" dirty="0">
              <a:solidFill>
                <a:srgbClr val="000000"/>
              </a:solidFill>
              <a:latin typeface="黑体" panose="02010609060101010101" pitchFamily="49" charset="-122"/>
              <a:ea typeface="黑体" panose="02010609060101010101" pitchFamily="49" charset="-122"/>
            </a:endParaRPr>
          </a:p>
          <a:p>
            <a:pPr eaLnBrk="1" hangingPunct="1"/>
            <a:r>
              <a:rPr lang="en-US" altLang="zh-CN" sz="2000" b="1" dirty="0"/>
              <a:t>1.0.2</a:t>
            </a:r>
            <a:r>
              <a:rPr lang="en-US" altLang="zh-CN" sz="2000" dirty="0"/>
              <a:t>  </a:t>
            </a:r>
            <a:r>
              <a:rPr lang="zh-CN" altLang="zh-CN" sz="2000" dirty="0"/>
              <a:t>本标准适用于新建、扩建和改建的工业与民用建筑的防烟、排烟系统的设计、施工、验收及维护管理。</a:t>
            </a:r>
            <a:r>
              <a:rPr lang="zh-CN" altLang="zh-CN" sz="2000" dirty="0">
                <a:solidFill>
                  <a:srgbClr val="FF0000"/>
                </a:solidFill>
                <a:latin typeface="+mn-ea"/>
              </a:rPr>
              <a:t>对于有特殊用途或特殊要求的工业与民用建筑，当专业标准有特别规定的，可从其规定。</a:t>
            </a:r>
          </a:p>
          <a:p>
            <a:pPr eaLnBrk="1" hangingPunct="1"/>
            <a:endParaRPr lang="zh-CN" altLang="zh-CN" sz="2000" dirty="0"/>
          </a:p>
          <a:p>
            <a:pPr eaLnBrk="1" hangingPunct="1"/>
            <a:endParaRPr lang="zh-CN" altLang="en-US" sz="2000" dirty="0">
              <a:solidFill>
                <a:srgbClr val="FF0000"/>
              </a:solidFill>
              <a:latin typeface="黑体" panose="02010609060101010101" pitchFamily="49" charset="-122"/>
              <a:ea typeface="黑体" panose="02010609060101010101" pitchFamily="49" charset="-122"/>
            </a:endParaRPr>
          </a:p>
        </p:txBody>
      </p:sp>
      <p:sp>
        <p:nvSpPr>
          <p:cNvPr id="30723" name="Rectangle 2"/>
          <p:cNvSpPr txBox="1"/>
          <p:nvPr/>
        </p:nvSpPr>
        <p:spPr>
          <a:xfrm>
            <a:off x="-8255"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p:nvPr>
        </p:nvSpPr>
        <p:spPr>
          <a:xfrm>
            <a:off x="468313" y="2349500"/>
            <a:ext cx="7921625" cy="3475038"/>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en-US" altLang="zh-CN" sz="3600" b="1" dirty="0"/>
              <a:t>2</a:t>
            </a:r>
            <a:r>
              <a:rPr lang="zh-CN" altLang="zh-CN" sz="3600" b="1" dirty="0"/>
              <a:t>  </a:t>
            </a:r>
            <a:r>
              <a:rPr lang="zh-CN" altLang="en-US" sz="3600" b="1" dirty="0"/>
              <a:t>术</a:t>
            </a:r>
            <a:r>
              <a:rPr lang="zh-CN" altLang="zh-CN" sz="3600" b="1" dirty="0"/>
              <a:t>  </a:t>
            </a:r>
            <a:r>
              <a:rPr lang="zh-CN" altLang="en-US" sz="3600" b="1" dirty="0"/>
              <a:t>语</a:t>
            </a:r>
            <a:endParaRPr lang="en-US" altLang="zh-CN" sz="3600" dirty="0">
              <a:solidFill>
                <a:srgbClr val="000000"/>
              </a:solidFill>
              <a:latin typeface="黑体" panose="02010609060101010101" pitchFamily="49" charset="-122"/>
              <a:ea typeface="黑体" panose="02010609060101010101" pitchFamily="49" charset="-122"/>
            </a:endParaRPr>
          </a:p>
        </p:txBody>
      </p:sp>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p:nvPr>
        </p:nvSpPr>
        <p:spPr>
          <a:xfrm>
            <a:off x="468313" y="1052513"/>
            <a:ext cx="792162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en-US" altLang="zh-CN" sz="2800" b="1" dirty="0"/>
              <a:t>2</a:t>
            </a:r>
            <a:r>
              <a:rPr lang="zh-CN" altLang="zh-CN" sz="2800" b="1" dirty="0"/>
              <a:t>  术  语</a:t>
            </a:r>
            <a:endParaRPr lang="en-US" altLang="zh-CN" sz="2600" dirty="0">
              <a:solidFill>
                <a:srgbClr val="000000"/>
              </a:solidFill>
              <a:latin typeface="黑体" panose="02010609060101010101" pitchFamily="49" charset="-122"/>
              <a:ea typeface="黑体" panose="02010609060101010101" pitchFamily="49" charset="-122"/>
            </a:endParaRPr>
          </a:p>
          <a:p>
            <a:pPr marL="342900" marR="0" lvl="0" indent="-342900" algn="l" defTabSz="914400" rtl="0" eaLnBrk="1" fontAlgn="auto" latinLnBrk="0" hangingPunct="1">
              <a:lnSpc>
                <a:spcPts val="2800"/>
              </a:lnSpc>
              <a:spcBef>
                <a:spcPct val="20000"/>
              </a:spcBef>
              <a:spcAft>
                <a:spcPts val="0"/>
              </a:spcAft>
              <a:buClrTx/>
              <a:buSzTx/>
              <a:buFont typeface="Arial" panose="020B0604020202020204" pitchFamily="34" charset="0"/>
              <a:buChar char="•"/>
              <a:defRPr/>
            </a:pPr>
            <a:r>
              <a:rPr lang="en-US" altLang="zh-CN" sz="2000" b="1" noProof="0" dirty="0">
                <a:ln>
                  <a:noFill/>
                </a:ln>
                <a:solidFill>
                  <a:srgbClr val="FF0000"/>
                </a:solidFill>
                <a:effectLst/>
                <a:uLnTx/>
                <a:uFillTx/>
                <a:sym typeface="+mn-ea"/>
              </a:rPr>
              <a:t>2.1.3 </a:t>
            </a:r>
            <a:r>
              <a:rPr lang="en-US" altLang="zh-CN" sz="2000" noProof="0" dirty="0">
                <a:ln>
                  <a:noFill/>
                </a:ln>
                <a:solidFill>
                  <a:srgbClr val="FF0000"/>
                </a:solidFill>
                <a:effectLst/>
                <a:uLnTx/>
                <a:uFillTx/>
                <a:sym typeface="+mn-ea"/>
              </a:rPr>
              <a:t> </a:t>
            </a:r>
            <a:r>
              <a:rPr lang="zh-CN" altLang="zh-CN" sz="2000" b="1" noProof="0" dirty="0">
                <a:ln>
                  <a:noFill/>
                </a:ln>
                <a:solidFill>
                  <a:srgbClr val="FF0000"/>
                </a:solidFill>
                <a:effectLst/>
                <a:uLnTx/>
                <a:uFillTx/>
                <a:sym typeface="+mn-ea"/>
              </a:rPr>
              <a:t>直灌式机械加压送风</a:t>
            </a:r>
            <a:r>
              <a:rPr lang="en-US" altLang="zh-CN" sz="2000" b="1" noProof="0" dirty="0">
                <a:ln>
                  <a:noFill/>
                </a:ln>
                <a:solidFill>
                  <a:srgbClr val="FF0000"/>
                </a:solidFill>
                <a:effectLst/>
                <a:uLnTx/>
                <a:uFillTx/>
                <a:sym typeface="+mn-ea"/>
              </a:rPr>
              <a:t> </a:t>
            </a:r>
            <a:endParaRPr kumimoji="0" lang="en-US" altLang="zh-CN" sz="2000" b="1" i="0" u="none" strike="noStrike" kern="1200" cap="none" spc="0" normalizeH="0" baseline="0" noProof="0" dirty="0" smtClean="0">
              <a:ln>
                <a:noFill/>
              </a:ln>
              <a:solidFill>
                <a:srgbClr val="FF0000"/>
              </a:solidFill>
              <a:effectLst/>
              <a:uLnTx/>
              <a:uFillTx/>
              <a:latin typeface="+mn-lt"/>
              <a:ea typeface="+mn-ea"/>
              <a:cs typeface="+mn-cs"/>
            </a:endParaRPr>
          </a:p>
          <a:p>
            <a:pPr marL="0" marR="0" lvl="0" indent="0" algn="l" defTabSz="914400" rtl="0" eaLnBrk="1" fontAlgn="auto" latinLnBrk="0" hangingPunct="1">
              <a:lnSpc>
                <a:spcPts val="2800"/>
              </a:lnSpc>
              <a:spcBef>
                <a:spcPct val="20000"/>
              </a:spcBef>
              <a:spcAft>
                <a:spcPts val="0"/>
              </a:spcAft>
              <a:buClrTx/>
              <a:buSzTx/>
              <a:buFont typeface="Arial" panose="020B0604020202020204" pitchFamily="34" charset="0"/>
              <a:buNone/>
              <a:defRPr/>
            </a:pPr>
            <a:r>
              <a:rPr lang="en-US" altLang="zh-CN" sz="2000" b="1" noProof="0" dirty="0" smtClean="0">
                <a:ln>
                  <a:noFill/>
                </a:ln>
                <a:effectLst/>
                <a:uLnTx/>
                <a:uFillTx/>
                <a:sym typeface="+mn-ea"/>
              </a:rPr>
              <a:t>         </a:t>
            </a:r>
            <a:r>
              <a:rPr lang="zh-CN" altLang="zh-CN" sz="2000" noProof="0" dirty="0" smtClean="0">
                <a:ln>
                  <a:noFill/>
                </a:ln>
                <a:effectLst/>
                <a:uLnTx/>
                <a:uFillTx/>
                <a:sym typeface="+mn-ea"/>
              </a:rPr>
              <a:t>无</a:t>
            </a:r>
            <a:r>
              <a:rPr lang="zh-CN" altLang="zh-CN" sz="2000" noProof="0" dirty="0">
                <a:ln>
                  <a:noFill/>
                </a:ln>
                <a:effectLst/>
                <a:uLnTx/>
                <a:uFillTx/>
                <a:sym typeface="+mn-ea"/>
              </a:rPr>
              <a:t>送风井道，采用风机直接对楼梯间进行机械加压的送风方式。</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lang="en-US" altLang="zh-CN" sz="2000" b="1" noProof="0" dirty="0">
                <a:ln>
                  <a:noFill/>
                </a:ln>
                <a:solidFill>
                  <a:srgbClr val="FF0000"/>
                </a:solidFill>
                <a:effectLst/>
                <a:uLnTx/>
                <a:uFillTx/>
                <a:sym typeface="+mn-ea"/>
              </a:rPr>
              <a:t>2.1.6 </a:t>
            </a:r>
            <a:r>
              <a:rPr lang="en-US" altLang="zh-CN" sz="2000" noProof="0" dirty="0">
                <a:ln>
                  <a:noFill/>
                </a:ln>
                <a:solidFill>
                  <a:srgbClr val="FF0000"/>
                </a:solidFill>
                <a:effectLst/>
                <a:uLnTx/>
                <a:uFillTx/>
                <a:sym typeface="+mn-ea"/>
              </a:rPr>
              <a:t> </a:t>
            </a:r>
            <a:r>
              <a:rPr lang="zh-CN" altLang="zh-CN" sz="2000" b="1" noProof="0" dirty="0">
                <a:ln>
                  <a:noFill/>
                </a:ln>
                <a:solidFill>
                  <a:srgbClr val="FF0000"/>
                </a:solidFill>
                <a:effectLst/>
                <a:uLnTx/>
                <a:uFillTx/>
                <a:sym typeface="+mn-ea"/>
              </a:rPr>
              <a:t>烟羽</a:t>
            </a:r>
            <a:r>
              <a:rPr lang="zh-CN" altLang="zh-CN" sz="2000" b="1" noProof="0" dirty="0" smtClean="0">
                <a:ln>
                  <a:noFill/>
                </a:ln>
                <a:solidFill>
                  <a:srgbClr val="FF0000"/>
                </a:solidFill>
                <a:effectLst/>
                <a:uLnTx/>
                <a:uFillTx/>
                <a:sym typeface="+mn-ea"/>
              </a:rPr>
              <a:t>流</a:t>
            </a:r>
            <a:endParaRPr kumimoji="0" lang="zh-CN" altLang="zh-CN" sz="2000" b="1"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000" noProof="0" dirty="0" smtClean="0">
                <a:ln>
                  <a:noFill/>
                </a:ln>
                <a:effectLst/>
                <a:uLnTx/>
                <a:uFillTx/>
                <a:sym typeface="+mn-ea"/>
              </a:rPr>
              <a:t>      </a:t>
            </a:r>
            <a:r>
              <a:rPr lang="zh-CN" altLang="zh-CN" sz="2000" noProof="0" dirty="0" smtClean="0">
                <a:ln>
                  <a:noFill/>
                </a:ln>
                <a:effectLst/>
                <a:uLnTx/>
                <a:uFillTx/>
                <a:sym typeface="+mn-ea"/>
              </a:rPr>
              <a:t>火灾</a:t>
            </a:r>
            <a:r>
              <a:rPr lang="zh-CN" altLang="zh-CN" sz="2000" noProof="0" dirty="0">
                <a:ln>
                  <a:noFill/>
                </a:ln>
                <a:effectLst/>
                <a:uLnTx/>
                <a:uFillTx/>
                <a:sym typeface="+mn-ea"/>
              </a:rPr>
              <a:t>时烟气卷吸周围空气所形成的混合烟气流。烟羽流按火焰及烟的流动情形，可分为轴对称型烟羽流、阳台溢出型烟羽流、窗口型烟羽流等。</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lang="en-US" altLang="zh-CN" sz="2000" b="1" noProof="0" dirty="0">
                <a:ln>
                  <a:noFill/>
                </a:ln>
                <a:effectLst/>
                <a:uLnTx/>
                <a:uFillTx/>
                <a:sym typeface="+mn-ea"/>
              </a:rPr>
              <a:t>2.1.7 </a:t>
            </a:r>
            <a:r>
              <a:rPr lang="en-US" altLang="zh-CN" sz="2000" noProof="0" dirty="0">
                <a:ln>
                  <a:noFill/>
                </a:ln>
                <a:effectLst/>
                <a:uLnTx/>
                <a:uFillTx/>
                <a:sym typeface="+mn-ea"/>
              </a:rPr>
              <a:t> </a:t>
            </a:r>
            <a:r>
              <a:rPr lang="zh-CN" altLang="zh-CN" sz="2000" b="1" noProof="0" dirty="0">
                <a:ln>
                  <a:noFill/>
                </a:ln>
                <a:effectLst/>
                <a:uLnTx/>
                <a:uFillTx/>
                <a:sym typeface="+mn-ea"/>
              </a:rPr>
              <a:t>轴对称型烟羽</a:t>
            </a:r>
            <a:r>
              <a:rPr lang="zh-CN" altLang="zh-CN" sz="2000" b="1" noProof="0" dirty="0" smtClean="0">
                <a:ln>
                  <a:noFill/>
                </a:ln>
                <a:effectLst/>
                <a:uLnTx/>
                <a:uFillTx/>
                <a:sym typeface="+mn-ea"/>
              </a:rPr>
              <a:t>流</a:t>
            </a:r>
            <a:endParaRPr kumimoji="0" lang="zh-CN" altLang="zh-CN" sz="20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000" noProof="0" dirty="0" smtClean="0">
                <a:ln>
                  <a:noFill/>
                </a:ln>
                <a:effectLst/>
                <a:uLnTx/>
                <a:uFillTx/>
                <a:sym typeface="+mn-ea"/>
              </a:rPr>
              <a:t>     </a:t>
            </a:r>
            <a:r>
              <a:rPr lang="zh-CN" altLang="zh-CN" sz="2000" noProof="0" dirty="0" smtClean="0">
                <a:ln>
                  <a:noFill/>
                </a:ln>
                <a:effectLst/>
                <a:uLnTx/>
                <a:uFillTx/>
                <a:sym typeface="+mn-ea"/>
              </a:rPr>
              <a:t>上升</a:t>
            </a:r>
            <a:r>
              <a:rPr lang="zh-CN" altLang="zh-CN" sz="2000" noProof="0" dirty="0">
                <a:ln>
                  <a:noFill/>
                </a:ln>
                <a:effectLst/>
                <a:uLnTx/>
                <a:uFillTx/>
                <a:sym typeface="+mn-ea"/>
              </a:rPr>
              <a:t>过程不与四周墙壁或障碍物接触，</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zh-CN" sz="2000" noProof="0" dirty="0">
                <a:ln>
                  <a:noFill/>
                </a:ln>
                <a:effectLst/>
                <a:uLnTx/>
                <a:uFillTx/>
                <a:sym typeface="+mn-ea"/>
              </a:rPr>
              <a:t>并且不受气流干扰的烟羽流。</a:t>
            </a:r>
            <a:endParaRPr lang="zh-CN" altLang="en-US" sz="2000" dirty="0">
              <a:solidFill>
                <a:srgbClr val="FF0000"/>
              </a:solidFill>
              <a:latin typeface="黑体" panose="02010609060101010101" pitchFamily="49" charset="-122"/>
              <a:ea typeface="黑体" panose="02010609060101010101" pitchFamily="49" charset="-122"/>
            </a:endParaRPr>
          </a:p>
        </p:txBody>
      </p:sp>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pic>
        <p:nvPicPr>
          <p:cNvPr id="336901" name="Picture 4" descr="C:\Users\wyt\AppData\Roaming\Tencent\Users\449693286\QQ\WinTemp\RichOle\M0UR}UGE`%TXLD1S$[58(I5.png"/>
          <p:cNvPicPr>
            <a:picLocks noChangeAspect="1"/>
          </p:cNvPicPr>
          <p:nvPr/>
        </p:nvPicPr>
        <p:blipFill>
          <a:blip r:embed="rId2"/>
          <a:stretch>
            <a:fillRect/>
          </a:stretch>
        </p:blipFill>
        <p:spPr>
          <a:xfrm>
            <a:off x="5637530" y="3500120"/>
            <a:ext cx="2879090" cy="2789555"/>
          </a:xfrm>
          <a:prstGeom prst="rect">
            <a:avLst/>
          </a:prstGeom>
          <a:noFill/>
          <a:ln w="9525">
            <a:noFill/>
          </a:ln>
        </p:spPr>
      </p:pic>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4294967295"/>
          </p:nvPr>
        </p:nvSpPr>
        <p:spPr>
          <a:xfrm>
            <a:off x="539750" y="908050"/>
            <a:ext cx="7921625" cy="5087620"/>
          </a:xfrm>
        </p:spPr>
        <p:txBody>
          <a:bodyPr vert="horz" wrap="square" lIns="91440" tIns="45720" rIns="91440" bIns="45720" numCol="1" rtlCol="0" anchor="t" anchorCtr="0" compatLnSpc="1">
            <a:normAutofit fontScale="90000" lnSpcReduction="10000"/>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2  术语和</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符号</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chemeClr val="tx1"/>
                </a:solidFill>
                <a:effectLst/>
                <a:uLnTx/>
                <a:uFillTx/>
                <a:latin typeface="+mn-lt"/>
                <a:ea typeface="+mn-ea"/>
                <a:cs typeface="+mn-cs"/>
              </a:rPr>
              <a:t>2.1.8  </a:t>
            </a:r>
            <a:r>
              <a:rPr kumimoji="0" lang="zh-CN" altLang="zh-CN" sz="2000" b="1" i="0" u="none" strike="noStrike" kern="1200" cap="none" spc="0" normalizeH="0" baseline="0" noProof="0" dirty="0">
                <a:ln>
                  <a:noFill/>
                </a:ln>
                <a:solidFill>
                  <a:schemeClr val="tx1"/>
                </a:solidFill>
                <a:effectLst/>
                <a:uLnTx/>
                <a:uFillTx/>
                <a:latin typeface="+mn-lt"/>
                <a:ea typeface="+mn-ea"/>
                <a:cs typeface="+mn-cs"/>
              </a:rPr>
              <a:t>阳台溢出型烟羽</a:t>
            </a:r>
            <a:r>
              <a:rPr kumimoji="0" lang="zh-CN" altLang="zh-CN" sz="2000" b="1" i="0" u="none" strike="noStrike" kern="1200" cap="none" spc="0" normalizeH="0" baseline="0" noProof="0" dirty="0" smtClean="0">
                <a:ln>
                  <a:noFill/>
                </a:ln>
                <a:solidFill>
                  <a:schemeClr val="tx1"/>
                </a:solidFill>
                <a:effectLst/>
                <a:uLnTx/>
                <a:uFillTx/>
                <a:latin typeface="+mn-lt"/>
                <a:ea typeface="+mn-ea"/>
                <a:cs typeface="+mn-cs"/>
              </a:rPr>
              <a:t>流</a:t>
            </a:r>
            <a:endParaRPr kumimoji="0" lang="zh-CN" altLang="zh-CN" sz="20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从</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着火房间的门（窗）梁处溢出，并沿</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着火房间外的阳台或水平突出物流动，至</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阳台或水平突出物的边缘向上溢出至相邻</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高大空间的烟羽流。</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zh-CN"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chemeClr val="tx1"/>
                </a:solidFill>
                <a:effectLst/>
                <a:uLnTx/>
                <a:uFillTx/>
                <a:latin typeface="+mn-lt"/>
                <a:ea typeface="+mn-ea"/>
                <a:cs typeface="+mn-cs"/>
              </a:rPr>
              <a:t>2.1.9 </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000" b="1" i="0" u="none" strike="noStrike" kern="1200" cap="none" spc="0" normalizeH="0" baseline="0" noProof="0" dirty="0">
                <a:ln>
                  <a:noFill/>
                </a:ln>
                <a:solidFill>
                  <a:schemeClr val="tx1"/>
                </a:solidFill>
                <a:effectLst/>
                <a:uLnTx/>
                <a:uFillTx/>
                <a:latin typeface="+mn-lt"/>
                <a:ea typeface="+mn-ea"/>
                <a:cs typeface="+mn-cs"/>
              </a:rPr>
              <a:t>窗口型烟羽</a:t>
            </a:r>
            <a:r>
              <a:rPr kumimoji="0" lang="zh-CN" altLang="zh-CN" sz="2000" b="1" i="0" u="none" strike="noStrike" kern="1200" cap="none" spc="0" normalizeH="0" baseline="0" noProof="0" dirty="0" smtClean="0">
                <a:ln>
                  <a:noFill/>
                </a:ln>
                <a:solidFill>
                  <a:schemeClr val="tx1"/>
                </a:solidFill>
                <a:effectLst/>
                <a:uLnTx/>
                <a:uFillTx/>
                <a:latin typeface="+mn-lt"/>
                <a:ea typeface="+mn-ea"/>
                <a:cs typeface="+mn-cs"/>
              </a:rPr>
              <a:t>流</a:t>
            </a:r>
            <a:endParaRPr kumimoji="0" lang="zh-CN" altLang="zh-CN" sz="20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从</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发生通风受限火灾的房间或隔间的门、</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窗等开口处溢出至相邻高大空间的烟羽流。</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endParaRPr kumimoji="0" lang="zh-CN" altLang="zh-CN" sz="2000" b="0"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rgbClr val="FF0000"/>
                </a:solidFill>
                <a:effectLst/>
                <a:uLnTx/>
                <a:uFillTx/>
                <a:latin typeface="+mn-lt"/>
                <a:ea typeface="+mn-ea"/>
                <a:cs typeface="+mn-cs"/>
              </a:rPr>
              <a:t>2.1.11  </a:t>
            </a:r>
            <a:r>
              <a:rPr kumimoji="0" lang="zh-CN" altLang="zh-CN" sz="2000" b="1" i="0" u="none" strike="noStrike" kern="1200" cap="none" spc="0" normalizeH="0" baseline="0" noProof="0" dirty="0">
                <a:ln>
                  <a:noFill/>
                </a:ln>
                <a:solidFill>
                  <a:srgbClr val="FF0000"/>
                </a:solidFill>
                <a:effectLst/>
                <a:uLnTx/>
                <a:uFillTx/>
                <a:latin typeface="+mn-lt"/>
                <a:ea typeface="+mn-ea"/>
                <a:cs typeface="+mn-cs"/>
              </a:rPr>
              <a:t>储烟</a:t>
            </a:r>
            <a:r>
              <a:rPr kumimoji="0" lang="zh-CN" altLang="zh-CN" sz="2000" b="1" i="0" u="none" strike="noStrike" kern="1200" cap="none" spc="0" normalizeH="0" baseline="0" noProof="0" dirty="0" smtClean="0">
                <a:ln>
                  <a:noFill/>
                </a:ln>
                <a:solidFill>
                  <a:srgbClr val="FF0000"/>
                </a:solidFill>
                <a:effectLst/>
                <a:uLnTx/>
                <a:uFillTx/>
                <a:latin typeface="+mn-lt"/>
                <a:ea typeface="+mn-ea"/>
                <a:cs typeface="+mn-cs"/>
              </a:rPr>
              <a:t>仓</a:t>
            </a:r>
            <a:endParaRPr kumimoji="0" lang="zh-CN" altLang="zh-CN" sz="2000" b="1"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位于</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建筑空间顶部，由挡烟垂壁、梁或</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隔墙等形成的用于蓄积火灾烟气的空间。</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储烟仓高度即设计烟层厚度。</a:t>
            </a:r>
            <a:endParaRPr kumimoji="0" lang="zh-CN" altLang="en-US" sz="2000" b="0"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endParaRPr>
          </a:p>
        </p:txBody>
      </p:sp>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pic>
        <p:nvPicPr>
          <p:cNvPr id="79878" name="Picture 3" descr="E:\讲课\2014建筑设计防火规范备课\储烟仓图.bmp"/>
          <p:cNvPicPr>
            <a:picLocks noChangeAspect="1"/>
          </p:cNvPicPr>
          <p:nvPr/>
        </p:nvPicPr>
        <p:blipFill>
          <a:blip r:embed="rId2"/>
          <a:stretch>
            <a:fillRect/>
          </a:stretch>
        </p:blipFill>
        <p:spPr>
          <a:xfrm>
            <a:off x="5804535" y="5081905"/>
            <a:ext cx="3235325" cy="998220"/>
          </a:xfrm>
          <a:prstGeom prst="rect">
            <a:avLst/>
          </a:prstGeom>
          <a:noFill/>
          <a:ln w="9525">
            <a:noFill/>
          </a:ln>
        </p:spPr>
      </p:pic>
      <p:pic>
        <p:nvPicPr>
          <p:cNvPr id="339973" name="Picture 4"/>
          <p:cNvPicPr>
            <a:picLocks noChangeAspect="1"/>
          </p:cNvPicPr>
          <p:nvPr/>
        </p:nvPicPr>
        <p:blipFill>
          <a:blip r:embed="rId3"/>
          <a:stretch>
            <a:fillRect/>
          </a:stretch>
        </p:blipFill>
        <p:spPr>
          <a:xfrm>
            <a:off x="5866765" y="908050"/>
            <a:ext cx="2992755" cy="1873885"/>
          </a:xfrm>
          <a:prstGeom prst="rect">
            <a:avLst/>
          </a:prstGeom>
          <a:noFill/>
          <a:ln w="9525">
            <a:noFill/>
          </a:ln>
        </p:spPr>
      </p:pic>
      <p:pic>
        <p:nvPicPr>
          <p:cNvPr id="342021" name="Picture 2"/>
          <p:cNvPicPr>
            <a:picLocks noChangeAspect="1"/>
          </p:cNvPicPr>
          <p:nvPr/>
        </p:nvPicPr>
        <p:blipFill>
          <a:blip r:embed="rId4"/>
          <a:stretch>
            <a:fillRect/>
          </a:stretch>
        </p:blipFill>
        <p:spPr>
          <a:xfrm>
            <a:off x="5879465" y="2951480"/>
            <a:ext cx="2808605" cy="1703705"/>
          </a:xfrm>
          <a:prstGeom prst="rect">
            <a:avLst/>
          </a:prstGeom>
          <a:noFill/>
          <a:ln w="9525">
            <a:noFill/>
          </a:ln>
        </p:spPr>
      </p:pic>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4294967295"/>
          </p:nvPr>
        </p:nvSpPr>
        <p:spPr>
          <a:xfrm>
            <a:off x="395288" y="908050"/>
            <a:ext cx="7921625" cy="1152525"/>
          </a:xfrm>
        </p:spPr>
        <p:txBody>
          <a:bodyPr vert="horz" wrap="square" lIns="91440" tIns="45720" rIns="91440" bIns="45720" numCol="1" rtlCol="0" anchor="t" anchorCtr="0" compatLnSpc="1">
            <a:normAutofit fontScale="25000" lnSpcReduction="20000"/>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11200" b="1" i="0" u="none" strike="noStrike" kern="1200" cap="none" spc="0" normalizeH="0" baseline="0" noProof="0" dirty="0">
                <a:ln>
                  <a:noFill/>
                </a:ln>
                <a:solidFill>
                  <a:schemeClr val="tx1"/>
                </a:solidFill>
                <a:effectLst/>
                <a:uLnTx/>
                <a:uFillTx/>
                <a:latin typeface="+mn-lt"/>
                <a:ea typeface="+mn-ea"/>
                <a:cs typeface="+mn-cs"/>
              </a:rPr>
              <a:t>2  术语和</a:t>
            </a:r>
            <a:r>
              <a:rPr kumimoji="0" lang="zh-CN" altLang="zh-CN" sz="11200" b="1" i="0" u="none" strike="noStrike" kern="1200" cap="none" spc="0" normalizeH="0" baseline="0" noProof="0" dirty="0" smtClean="0">
                <a:ln>
                  <a:noFill/>
                </a:ln>
                <a:solidFill>
                  <a:schemeClr val="tx1"/>
                </a:solidFill>
                <a:effectLst/>
                <a:uLnTx/>
                <a:uFillTx/>
                <a:latin typeface="+mn-lt"/>
                <a:ea typeface="+mn-ea"/>
                <a:cs typeface="+mn-cs"/>
              </a:rPr>
              <a:t>符号</a:t>
            </a:r>
            <a:endParaRPr kumimoji="0" lang="en-US" altLang="zh-CN" sz="112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ts val="3000"/>
              </a:lnSpc>
              <a:spcBef>
                <a:spcPct val="20000"/>
              </a:spcBef>
              <a:spcAft>
                <a:spcPts val="0"/>
              </a:spcAft>
              <a:buClrTx/>
              <a:buSzTx/>
              <a:buFont typeface="Arial" panose="020B0604020202020204" pitchFamily="34" charset="0"/>
              <a:buChar char="•"/>
              <a:defRPr/>
            </a:pPr>
            <a:r>
              <a:rPr kumimoji="0" lang="en-US" altLang="zh-CN" sz="8000" b="1" i="0" u="none" strike="noStrike" kern="1200" cap="none" spc="0" normalizeH="0" baseline="0" noProof="0" dirty="0" smtClean="0">
                <a:ln>
                  <a:noFill/>
                </a:ln>
                <a:solidFill>
                  <a:srgbClr val="FF0000"/>
                </a:solidFill>
                <a:effectLst/>
                <a:uLnTx/>
                <a:uFillTx/>
                <a:latin typeface="+mn-lt"/>
                <a:ea typeface="+mn-ea"/>
                <a:cs typeface="+mn-cs"/>
              </a:rPr>
              <a:t>2.1.12 </a:t>
            </a:r>
            <a:r>
              <a:rPr kumimoji="0" lang="en-US" altLang="zh-CN" sz="8000" b="0" i="0" u="none" strike="noStrike" kern="1200" cap="none" spc="0" normalizeH="0" baseline="0" noProof="0" dirty="0" smtClean="0">
                <a:ln>
                  <a:noFill/>
                </a:ln>
                <a:solidFill>
                  <a:srgbClr val="FF0000"/>
                </a:solidFill>
                <a:effectLst/>
                <a:uLnTx/>
                <a:uFillTx/>
                <a:latin typeface="+mn-lt"/>
                <a:ea typeface="+mn-ea"/>
                <a:cs typeface="+mn-cs"/>
              </a:rPr>
              <a:t> </a:t>
            </a:r>
            <a:r>
              <a:rPr kumimoji="0" lang="zh-CN" altLang="zh-CN" sz="8000" b="1" i="0" u="none" strike="noStrike" kern="1200" cap="none" spc="0" normalizeH="0" baseline="0" noProof="0" dirty="0" smtClean="0">
                <a:ln>
                  <a:noFill/>
                </a:ln>
                <a:solidFill>
                  <a:srgbClr val="FF0000"/>
                </a:solidFill>
                <a:effectLst/>
                <a:uLnTx/>
                <a:uFillTx/>
                <a:latin typeface="+mn-lt"/>
                <a:ea typeface="+mn-ea"/>
                <a:cs typeface="+mn-cs"/>
              </a:rPr>
              <a:t>清晰高度</a:t>
            </a:r>
            <a:r>
              <a:rPr kumimoji="0" lang="en-US" altLang="zh-CN" sz="8000" b="1" i="0" u="none" strike="noStrike" kern="1200" cap="none" spc="0" normalizeH="0" baseline="0" noProof="0" dirty="0" smtClean="0">
                <a:ln>
                  <a:noFill/>
                </a:ln>
                <a:solidFill>
                  <a:srgbClr val="FF0000"/>
                </a:solidFill>
                <a:effectLst/>
                <a:uLnTx/>
                <a:uFillTx/>
                <a:latin typeface="+mn-lt"/>
                <a:ea typeface="+mn-ea"/>
                <a:cs typeface="+mn-cs"/>
              </a:rPr>
              <a:t>-------</a:t>
            </a:r>
            <a:r>
              <a:rPr kumimoji="0" lang="en-US" altLang="zh-CN" sz="8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8000" b="0" i="0" u="none" strike="noStrike" kern="1200" cap="none" spc="0" normalizeH="0" baseline="0" noProof="0" dirty="0" smtClean="0">
                <a:ln>
                  <a:noFill/>
                </a:ln>
                <a:solidFill>
                  <a:schemeClr val="tx1"/>
                </a:solidFill>
                <a:effectLst/>
                <a:uLnTx/>
                <a:uFillTx/>
                <a:latin typeface="+mn-lt"/>
                <a:ea typeface="+mn-ea"/>
                <a:cs typeface="+mn-cs"/>
              </a:rPr>
              <a:t>烟层下缘至室内地面的高度。</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8000" b="0"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endParaRPr>
          </a:p>
        </p:txBody>
      </p:sp>
      <p:pic>
        <p:nvPicPr>
          <p:cNvPr id="80900" name="图片框 1040"/>
          <p:cNvPicPr>
            <a:picLocks noChangeAspect="1"/>
          </p:cNvPicPr>
          <p:nvPr/>
        </p:nvPicPr>
        <p:blipFill>
          <a:blip r:embed="rId2">
            <a:clrChange>
              <a:clrFrom>
                <a:srgbClr val="FFFFFF"/>
              </a:clrFrom>
              <a:clrTo>
                <a:srgbClr val="FFFFFF">
                  <a:alpha val="0"/>
                </a:srgbClr>
              </a:clrTo>
            </a:clrChange>
          </a:blip>
          <a:srcRect l="15170" t="25029" r="13721" b="7858"/>
          <a:stretch>
            <a:fillRect/>
          </a:stretch>
        </p:blipFill>
        <p:spPr>
          <a:xfrm>
            <a:off x="1416050" y="2060575"/>
            <a:ext cx="5521325" cy="2459038"/>
          </a:xfrm>
          <a:prstGeom prst="rect">
            <a:avLst/>
          </a:prstGeom>
          <a:noFill/>
          <a:ln w="9525">
            <a:noFill/>
          </a:ln>
        </p:spPr>
      </p:pic>
      <p:sp>
        <p:nvSpPr>
          <p:cNvPr id="5" name="圆角矩形 4"/>
          <p:cNvSpPr/>
          <p:nvPr/>
        </p:nvSpPr>
        <p:spPr bwMode="auto">
          <a:xfrm>
            <a:off x="560388" y="4797425"/>
            <a:ext cx="8015288" cy="1909763"/>
          </a:xfrm>
          <a:prstGeom prst="roundRect">
            <a:avLst>
              <a:gd name="adj" fmla="val 14063"/>
            </a:avLst>
          </a:prstGeom>
          <a:gradFill flip="none" rotWithShape="1">
            <a:gsLst>
              <a:gs pos="0">
                <a:schemeClr val="bg1">
                  <a:lumMod val="85000"/>
                </a:schemeClr>
              </a:gs>
              <a:gs pos="100000">
                <a:schemeClr val="bg1"/>
              </a:gs>
            </a:gsLst>
            <a:lin ang="135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ts val="3200"/>
              </a:lnSpc>
              <a:spcBef>
                <a:spcPct val="0"/>
              </a:spcBef>
              <a:spcAft>
                <a:spcPct val="0"/>
              </a:spcAft>
              <a:buClrTx/>
              <a:buSzTx/>
              <a:buFont typeface="Arial" panose="020B0604020202020204" pitchFamily="34" charset="0"/>
              <a:buNone/>
              <a:defRPr/>
            </a:pP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对于单个楼层空间的清晰高度</a:t>
            </a:r>
            <a:r>
              <a:rPr kumimoji="0" lang="en-US" altLang="zh-CN" sz="2400" b="0" i="0" u="none" strike="noStrike" kern="1200" cap="none" spc="0" normalizeH="0" baseline="30000" noProof="0" dirty="0" err="1">
                <a:ln>
                  <a:noFill/>
                </a:ln>
                <a:solidFill>
                  <a:schemeClr val="tx1"/>
                </a:solidFill>
                <a:effectLst/>
                <a:uLnTx/>
                <a:uFillTx/>
                <a:latin typeface="+mn-lt"/>
                <a:ea typeface="+mn-ea"/>
                <a:cs typeface="+mn-cs"/>
              </a:rPr>
              <a:t>Hq</a:t>
            </a: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，可以参照图（</a:t>
            </a:r>
            <a:r>
              <a:rPr kumimoji="0" lang="en-US" altLang="zh-CN" sz="2400" b="0" i="0" u="none" strike="noStrike" kern="1200" cap="none" spc="0" normalizeH="0" baseline="30000" noProof="0" dirty="0">
                <a:ln>
                  <a:noFill/>
                </a:ln>
                <a:solidFill>
                  <a:schemeClr val="tx1"/>
                </a:solidFill>
                <a:effectLst/>
                <a:uLnTx/>
                <a:uFillTx/>
                <a:latin typeface="+mn-lt"/>
                <a:ea typeface="+mn-ea"/>
                <a:cs typeface="+mn-cs"/>
              </a:rPr>
              <a:t>a</a:t>
            </a: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）所示。</a:t>
            </a:r>
            <a:endParaRPr kumimoji="0" lang="en-US" altLang="zh-CN" sz="2400" b="0" i="0" u="none" strike="noStrike" kern="1200" cap="none" spc="0" normalizeH="0" baseline="3000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ts val="3200"/>
              </a:lnSpc>
              <a:spcBef>
                <a:spcPct val="0"/>
              </a:spcBef>
              <a:spcAft>
                <a:spcPct val="0"/>
              </a:spcAft>
              <a:buClrTx/>
              <a:buSzTx/>
              <a:buFont typeface="Arial" panose="020B0604020202020204" pitchFamily="34" charset="0"/>
              <a:buNone/>
              <a:defRPr/>
            </a:pP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对于多个楼层组成的大空间，最小清晰高度同样也是针对某一个单层空间提出的，往往也是连通空间中同一防烟分区中最上层计算得到的最小清晰高度，如图（</a:t>
            </a:r>
            <a:r>
              <a:rPr kumimoji="0" lang="en-US" altLang="zh-CN" sz="2400" b="0" i="0" u="none" strike="noStrike" kern="1200" cap="none" spc="0" normalizeH="0" baseline="30000" noProof="0" dirty="0">
                <a:ln>
                  <a:noFill/>
                </a:ln>
                <a:solidFill>
                  <a:schemeClr val="tx1"/>
                </a:solidFill>
                <a:effectLst/>
                <a:uLnTx/>
                <a:uFillTx/>
                <a:latin typeface="+mn-lt"/>
                <a:ea typeface="+mn-ea"/>
                <a:cs typeface="+mn-cs"/>
              </a:rPr>
              <a:t>b</a:t>
            </a: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）所示。</a:t>
            </a:r>
            <a:endParaRPr kumimoji="0" lang="en-US" altLang="zh-CN" sz="2400" b="0" i="0" u="none" strike="noStrike" kern="1200" cap="none" spc="0" normalizeH="0" baseline="3000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ts val="3200"/>
              </a:lnSpc>
              <a:spcBef>
                <a:spcPct val="0"/>
              </a:spcBef>
              <a:spcAft>
                <a:spcPct val="0"/>
              </a:spcAft>
              <a:buClrTx/>
              <a:buSzTx/>
              <a:buFont typeface="Arial" panose="020B0604020202020204" pitchFamily="34" charset="0"/>
              <a:buNone/>
              <a:defRPr/>
            </a:pP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燃料面到烟层底部的高度</a:t>
            </a:r>
            <a:r>
              <a:rPr kumimoji="0" lang="en-US" altLang="zh-CN" sz="2400" b="0" i="0" u="none" strike="noStrike" kern="1200" cap="none" spc="0" normalizeH="0" baseline="30000" noProof="0" dirty="0">
                <a:ln>
                  <a:noFill/>
                </a:ln>
                <a:solidFill>
                  <a:schemeClr val="tx1"/>
                </a:solidFill>
                <a:effectLst/>
                <a:uLnTx/>
                <a:uFillTx/>
                <a:latin typeface="+mn-lt"/>
                <a:ea typeface="+mn-ea"/>
                <a:cs typeface="+mn-cs"/>
              </a:rPr>
              <a:t>Z</a:t>
            </a: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是从着火层起算，见图</a:t>
            </a:r>
            <a:r>
              <a:rPr kumimoji="0" lang="zh-CN" altLang="en-US" sz="2400" b="0" i="0" u="none" strike="noStrike" kern="1200" cap="none" spc="0" normalizeH="0" baseline="30000" noProof="0" dirty="0">
                <a:ln>
                  <a:noFill/>
                </a:ln>
                <a:solidFill>
                  <a:schemeClr val="tx1"/>
                </a:solidFill>
                <a:effectLst/>
                <a:uLnTx/>
                <a:uFillTx/>
                <a:latin typeface="+mn-lt"/>
                <a:ea typeface="+mn-ea"/>
                <a:cs typeface="+mn-cs"/>
              </a:rPr>
              <a:t>（</a:t>
            </a:r>
            <a:r>
              <a:rPr kumimoji="0" lang="en-US" altLang="zh-CN" sz="2400" b="0" i="0" u="none" strike="noStrike" kern="1200" cap="none" spc="0" normalizeH="0" baseline="30000" noProof="0" dirty="0">
                <a:ln>
                  <a:noFill/>
                </a:ln>
                <a:solidFill>
                  <a:schemeClr val="tx1"/>
                </a:solidFill>
                <a:effectLst/>
                <a:uLnTx/>
                <a:uFillTx/>
                <a:latin typeface="+mn-lt"/>
                <a:ea typeface="+mn-ea"/>
                <a:cs typeface="+mn-cs"/>
              </a:rPr>
              <a:t>b</a:t>
            </a:r>
            <a:r>
              <a:rPr kumimoji="0" lang="zh-CN" altLang="zh-CN" sz="2400" b="0" i="0" u="none" strike="noStrike" kern="1200" cap="none" spc="0" normalizeH="0" baseline="30000" noProof="0" dirty="0">
                <a:ln>
                  <a:noFill/>
                </a:ln>
                <a:solidFill>
                  <a:schemeClr val="tx1"/>
                </a:solidFill>
                <a:effectLst/>
                <a:uLnTx/>
                <a:uFillTx/>
                <a:latin typeface="+mn-lt"/>
                <a:ea typeface="+mn-ea"/>
                <a:cs typeface="+mn-cs"/>
              </a:rPr>
              <a:t>）所示。</a:t>
            </a:r>
            <a:endParaRPr kumimoji="0" lang="en-US" altLang="zh-CN" sz="2400" b="0" i="0" u="none" strike="noStrike" kern="1200" cap="none" spc="0" normalizeH="0" baseline="30000" noProof="0" dirty="0">
              <a:ln>
                <a:noFill/>
              </a:ln>
              <a:solidFill>
                <a:schemeClr val="tx1"/>
              </a:solidFill>
              <a:effectLst/>
              <a:uLnTx/>
              <a:uFillTx/>
              <a:latin typeface="+mn-lt"/>
              <a:ea typeface="+mn-ea"/>
              <a:cs typeface="+mn-cs"/>
            </a:endParaRPr>
          </a:p>
        </p:txBody>
      </p:sp>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4294967295"/>
          </p:nvPr>
        </p:nvSpPr>
        <p:spPr>
          <a:xfrm>
            <a:off x="468313" y="1052513"/>
            <a:ext cx="7921625"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2  术语和</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符号</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ts val="3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rgbClr val="FF0000"/>
                </a:solidFill>
                <a:effectLst/>
                <a:uLnTx/>
                <a:uFillTx/>
                <a:latin typeface="+mn-lt"/>
                <a:ea typeface="+mn-ea"/>
                <a:cs typeface="+mn-cs"/>
              </a:rPr>
              <a:t>2.1.18  </a:t>
            </a:r>
            <a:r>
              <a:rPr kumimoji="0" lang="zh-CN" altLang="zh-CN" sz="2000" b="1" i="0" u="none" strike="noStrike" kern="1200" cap="none" spc="0" normalizeH="0" baseline="0" noProof="0" dirty="0">
                <a:ln>
                  <a:noFill/>
                </a:ln>
                <a:solidFill>
                  <a:srgbClr val="FF0000"/>
                </a:solidFill>
                <a:effectLst/>
                <a:uLnTx/>
                <a:uFillTx/>
                <a:latin typeface="+mn-lt"/>
                <a:ea typeface="+mn-ea"/>
                <a:cs typeface="+mn-cs"/>
              </a:rPr>
              <a:t>可熔性采光带（窗）</a:t>
            </a:r>
            <a:endParaRPr kumimoji="0" lang="zh-CN" altLang="zh-CN" sz="2000" b="0"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ts val="3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采用在</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120</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a:t>
            </a:r>
            <a:r>
              <a:rPr kumimoji="0" lang="en-US" altLang="zh-CN" sz="2000" b="0" i="0" u="none" strike="noStrike" kern="1200" cap="none" spc="0" normalizeH="0" baseline="0" noProof="0" dirty="0">
                <a:ln>
                  <a:noFill/>
                </a:ln>
                <a:solidFill>
                  <a:schemeClr val="tx1"/>
                </a:solidFill>
                <a:effectLst/>
                <a:uLnTx/>
                <a:uFillTx/>
                <a:latin typeface="+mn-lt"/>
                <a:ea typeface="+mn-ea"/>
                <a:cs typeface="+mn-cs"/>
              </a:rPr>
              <a:t>150</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℃能自行熔化且不产生熔滴的材料制作，设置在建筑空间上部，用于排出火场中的烟和热的设施。</a:t>
            </a:r>
            <a:endParaRPr kumimoji="0" lang="zh-CN" altLang="en-US" sz="2000" b="0"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smtClean="0">
                <a:ln>
                  <a:noFill/>
                </a:ln>
                <a:solidFill>
                  <a:srgbClr val="FF0000"/>
                </a:solidFill>
                <a:effectLst/>
                <a:uLnTx/>
                <a:uFillTx/>
                <a:latin typeface="+mn-lt"/>
                <a:ea typeface="+mn-ea"/>
                <a:cs typeface="+mn-cs"/>
              </a:rPr>
              <a:t>2.1.19  </a:t>
            </a:r>
            <a:r>
              <a:rPr kumimoji="0" lang="zh-CN" altLang="zh-CN" sz="2000" b="1" i="0" u="none" strike="noStrike" kern="1200" cap="none" spc="0" normalizeH="0" baseline="0" noProof="0" dirty="0">
                <a:ln>
                  <a:noFill/>
                </a:ln>
                <a:solidFill>
                  <a:srgbClr val="FF0000"/>
                </a:solidFill>
                <a:effectLst/>
                <a:uLnTx/>
                <a:uFillTx/>
                <a:latin typeface="+mn-lt"/>
                <a:ea typeface="+mn-ea"/>
                <a:cs typeface="+mn-cs"/>
              </a:rPr>
              <a:t>独立前室</a:t>
            </a:r>
            <a:r>
              <a:rPr kumimoji="0" lang="en-US" altLang="zh-CN" sz="2000" b="0" i="0" u="none" strike="noStrike" kern="1200" cap="none" spc="0" normalizeH="0" baseline="0" noProof="0" dirty="0">
                <a:ln>
                  <a:noFill/>
                </a:ln>
                <a:solidFill>
                  <a:srgbClr val="FF0000"/>
                </a:solidFill>
                <a:effectLst/>
                <a:uLnTx/>
                <a:uFillTx/>
                <a:latin typeface="+mn-lt"/>
                <a:ea typeface="+mn-ea"/>
                <a:cs typeface="+mn-cs"/>
              </a:rPr>
              <a:t>  </a:t>
            </a:r>
            <a:endParaRPr kumimoji="0" lang="en-US" altLang="zh-CN" sz="2000" b="0" i="0" u="none" strike="noStrike" kern="1200" cap="none" spc="0" normalizeH="0" baseline="0" noProof="0" dirty="0" smtClean="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只</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与一部疏散楼梯相连的前室。</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rgbClr val="FF0000"/>
                </a:solidFill>
                <a:effectLst/>
                <a:uLnTx/>
                <a:uFillTx/>
                <a:latin typeface="+mn-lt"/>
                <a:ea typeface="+mn-ea"/>
                <a:cs typeface="+mn-cs"/>
              </a:rPr>
              <a:t>2.1.20  </a:t>
            </a:r>
            <a:r>
              <a:rPr kumimoji="0" lang="zh-CN" altLang="zh-CN" sz="2000" b="1" i="0" u="none" strike="noStrike" kern="1200" cap="none" spc="0" normalizeH="0" baseline="0" noProof="0" dirty="0">
                <a:ln>
                  <a:noFill/>
                </a:ln>
                <a:solidFill>
                  <a:srgbClr val="FF0000"/>
                </a:solidFill>
                <a:effectLst/>
                <a:uLnTx/>
                <a:uFillTx/>
                <a:latin typeface="+mn-lt"/>
                <a:ea typeface="+mn-ea"/>
                <a:cs typeface="+mn-cs"/>
              </a:rPr>
              <a:t>共</a:t>
            </a:r>
            <a:r>
              <a:rPr kumimoji="0" lang="zh-CN" altLang="zh-CN" sz="2000" b="1" i="0" u="none" strike="noStrike" kern="1200" cap="none" spc="0" normalizeH="0" baseline="0" noProof="0" dirty="0" smtClean="0">
                <a:ln>
                  <a:noFill/>
                </a:ln>
                <a:solidFill>
                  <a:srgbClr val="FF0000"/>
                </a:solidFill>
                <a:effectLst/>
                <a:uLnTx/>
                <a:uFillTx/>
                <a:latin typeface="+mn-lt"/>
                <a:ea typeface="+mn-ea"/>
                <a:cs typeface="+mn-cs"/>
              </a:rPr>
              <a:t>用前室</a:t>
            </a:r>
            <a:endParaRPr kumimoji="0" lang="zh-CN" altLang="zh-CN" sz="2000" b="0"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居住建筑）剪刀楼梯间的两个楼梯间共用同一前室时的前室。</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en-US" altLang="zh-CN" sz="2000" b="1" i="0" u="none" strike="noStrike" kern="1200" cap="none" spc="0" normalizeH="0" baseline="0" noProof="0" dirty="0">
                <a:ln>
                  <a:noFill/>
                </a:ln>
                <a:solidFill>
                  <a:srgbClr val="FF0000"/>
                </a:solidFill>
                <a:effectLst/>
                <a:uLnTx/>
                <a:uFillTx/>
                <a:latin typeface="+mn-lt"/>
                <a:ea typeface="+mn-ea"/>
                <a:cs typeface="+mn-cs"/>
              </a:rPr>
              <a:t>2.1.21  </a:t>
            </a:r>
            <a:r>
              <a:rPr kumimoji="0" lang="zh-CN" altLang="zh-CN" sz="2000" b="1" i="0" u="none" strike="noStrike" kern="1200" cap="none" spc="0" normalizeH="0" baseline="0" noProof="0" dirty="0">
                <a:ln>
                  <a:noFill/>
                </a:ln>
                <a:solidFill>
                  <a:srgbClr val="FF0000"/>
                </a:solidFill>
                <a:effectLst/>
                <a:uLnTx/>
                <a:uFillTx/>
                <a:latin typeface="+mn-lt"/>
                <a:ea typeface="+mn-ea"/>
                <a:cs typeface="+mn-cs"/>
              </a:rPr>
              <a:t>合用</a:t>
            </a:r>
            <a:r>
              <a:rPr kumimoji="0" lang="zh-CN" altLang="zh-CN" sz="2000" b="1" i="0" u="none" strike="noStrike" kern="1200" cap="none" spc="0" normalizeH="0" baseline="0" noProof="0" dirty="0" smtClean="0">
                <a:ln>
                  <a:noFill/>
                </a:ln>
                <a:solidFill>
                  <a:srgbClr val="FF0000"/>
                </a:solidFill>
                <a:effectLst/>
                <a:uLnTx/>
                <a:uFillTx/>
                <a:latin typeface="+mn-lt"/>
                <a:ea typeface="+mn-ea"/>
                <a:cs typeface="+mn-cs"/>
              </a:rPr>
              <a:t>前室</a:t>
            </a:r>
            <a:endParaRPr kumimoji="0" lang="zh-CN" altLang="zh-CN" sz="2000" b="1" i="0" u="none" strike="noStrike" kern="1200" cap="none" spc="0" normalizeH="0" baseline="0" noProof="0" dirty="0">
              <a:ln>
                <a:noFill/>
              </a:ln>
              <a:solidFill>
                <a:srgbClr val="FF0000"/>
              </a:solidFill>
              <a:effectLst/>
              <a:uLnTx/>
              <a:uFillTx/>
              <a:latin typeface="+mn-lt"/>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000" b="0" i="0" u="none" strike="noStrike" kern="1200" cap="none" spc="0" normalizeH="0" baseline="0" noProof="0" dirty="0" smtClean="0">
                <a:ln>
                  <a:noFill/>
                </a:ln>
                <a:solidFill>
                  <a:schemeClr val="tx1"/>
                </a:solidFill>
                <a:effectLst/>
                <a:uLnTx/>
                <a:uFillTx/>
                <a:latin typeface="+mn-lt"/>
                <a:ea typeface="+mn-ea"/>
                <a:cs typeface="+mn-cs"/>
              </a:rPr>
              <a:t>防烟楼梯间</a:t>
            </a:r>
            <a:r>
              <a:rPr kumimoji="0" lang="zh-CN" altLang="zh-CN" sz="2000" b="0" i="0" u="none" strike="noStrike" kern="1200" cap="none" spc="0" normalizeH="0" baseline="0" noProof="0" dirty="0">
                <a:ln>
                  <a:noFill/>
                </a:ln>
                <a:solidFill>
                  <a:schemeClr val="tx1"/>
                </a:solidFill>
                <a:effectLst/>
                <a:uLnTx/>
                <a:uFillTx/>
                <a:latin typeface="+mn-lt"/>
                <a:ea typeface="+mn-ea"/>
                <a:cs typeface="+mn-cs"/>
              </a:rPr>
              <a:t>前室与消防电梯前室合用时的前室。</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2000" b="0"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endParaRPr>
          </a:p>
        </p:txBody>
      </p:sp>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1" descr="C:\Users\wyt\AppData\Roaming\Tencent\Users\449693286\QQ\WinTemp\RichOle\W@5U306R36Z27H26OM`8[2J.png"/>
          <p:cNvPicPr>
            <a:picLocks noChangeAspect="1"/>
          </p:cNvPicPr>
          <p:nvPr/>
        </p:nvPicPr>
        <p:blipFill>
          <a:blip r:embed="rId2"/>
          <a:stretch>
            <a:fillRect/>
          </a:stretch>
        </p:blipFill>
        <p:spPr>
          <a:xfrm>
            <a:off x="393700" y="1714500"/>
            <a:ext cx="2211705" cy="3674745"/>
          </a:xfrm>
          <a:prstGeom prst="rect">
            <a:avLst/>
          </a:prstGeom>
          <a:noFill/>
          <a:ln w="9525">
            <a:noFill/>
          </a:ln>
        </p:spPr>
      </p:pic>
      <p:pic>
        <p:nvPicPr>
          <p:cNvPr id="86020" name="Picture 2" descr="C:\Users\wyt\AppData\Roaming\Tencent\Users\449693286\QQ\WinTemp\RichOle\)64(0$}3F~S7J_4)W8]~F5L.png"/>
          <p:cNvPicPr>
            <a:picLocks noChangeAspect="1"/>
          </p:cNvPicPr>
          <p:nvPr/>
        </p:nvPicPr>
        <p:blipFill>
          <a:blip r:embed="rId3"/>
          <a:stretch>
            <a:fillRect/>
          </a:stretch>
        </p:blipFill>
        <p:spPr>
          <a:xfrm>
            <a:off x="2873375" y="1643380"/>
            <a:ext cx="3594100" cy="3733165"/>
          </a:xfrm>
          <a:prstGeom prst="rect">
            <a:avLst/>
          </a:prstGeom>
          <a:noFill/>
          <a:ln w="9525">
            <a:noFill/>
          </a:ln>
        </p:spPr>
      </p:pic>
      <p:pic>
        <p:nvPicPr>
          <p:cNvPr id="86021" name="Picture 3" descr="C:\Users\wyt\AppData\Roaming\Tencent\Users\449693286\QQ\WinTemp\RichOle\{C7GFZ7_R`M}X29%A1CFWDI.png"/>
          <p:cNvPicPr>
            <a:picLocks noChangeAspect="1"/>
          </p:cNvPicPr>
          <p:nvPr/>
        </p:nvPicPr>
        <p:blipFill>
          <a:blip r:embed="rId4"/>
          <a:stretch>
            <a:fillRect/>
          </a:stretch>
        </p:blipFill>
        <p:spPr>
          <a:xfrm>
            <a:off x="6637655" y="1857375"/>
            <a:ext cx="2225675" cy="3518535"/>
          </a:xfrm>
          <a:prstGeom prst="rect">
            <a:avLst/>
          </a:prstGeom>
          <a:noFill/>
          <a:ln w="9525">
            <a:noFill/>
          </a:ln>
        </p:spPr>
      </p:pic>
      <p:sp>
        <p:nvSpPr>
          <p:cNvPr id="30723" name="Rectangle 2"/>
          <p:cNvSpPr txBox="1"/>
          <p:nvPr/>
        </p:nvSpPr>
        <p:spPr>
          <a:xfrm>
            <a:off x="0" y="152400"/>
            <a:ext cx="3708400" cy="701675"/>
          </a:xfrm>
          <a:prstGeom prst="rect">
            <a:avLst/>
          </a:prstGeom>
          <a:noFill/>
          <a:ln w="9525">
            <a:noFill/>
          </a:ln>
        </p:spPr>
        <p:txBody>
          <a:bodyPr anchor="ctr"/>
          <a:lstStyle/>
          <a:p>
            <a:pPr algn="ctr"/>
            <a:r>
              <a:rPr lang="zh-CN" altLang="en-US" sz="5400" b="1" dirty="0">
                <a:solidFill>
                  <a:schemeClr val="bg1"/>
                </a:solidFill>
                <a:latin typeface="Calibri" panose="020F0502020204030204" pitchFamily="34" charset="0"/>
                <a:ea typeface="黑体" panose="02010609060101010101" pitchFamily="49" charset="-122"/>
              </a:rPr>
              <a:t>标准主要条文     </a:t>
            </a:r>
            <a:endParaRPr lang="zh-CN" altLang="zh-CN" sz="5400" b="1" dirty="0">
              <a:solidFill>
                <a:schemeClr val="bg1"/>
              </a:solidFill>
              <a:latin typeface="Calibri" panose="020F0502020204030204" pitchFamily="34" charset="0"/>
              <a:ea typeface="黑体" panose="02010609060101010101" pitchFamily="49" charset="-122"/>
            </a:endParaRPr>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p:nvPr>
        </p:nvSpPr>
        <p:spPr>
          <a:xfrm>
            <a:off x="468313" y="2349500"/>
            <a:ext cx="7921625" cy="3475038"/>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en-US" altLang="zh-CN" sz="3600" b="1" dirty="0"/>
              <a:t>3</a:t>
            </a:r>
            <a:r>
              <a:rPr lang="zh-CN" altLang="zh-CN" sz="3600" b="1" dirty="0"/>
              <a:t>  </a:t>
            </a:r>
            <a:r>
              <a:rPr lang="zh-CN" altLang="en-US" sz="3600" b="1" dirty="0"/>
              <a:t>防烟系统设计</a:t>
            </a:r>
            <a:endParaRPr lang="en-US" altLang="zh-CN" sz="3600" dirty="0">
              <a:solidFill>
                <a:srgbClr val="000000"/>
              </a:solidFill>
              <a:latin typeface="黑体" panose="02010609060101010101" pitchFamily="49" charset="-122"/>
              <a:ea typeface="黑体" panose="02010609060101010101" pitchFamily="49" charset="-122"/>
            </a:endParaRPr>
          </a:p>
        </p:txBody>
      </p:sp>
      <p:sp>
        <p:nvSpPr>
          <p:cNvPr id="77826" name="Rectangle 2"/>
          <p:cNvSpPr>
            <a:spLocks noGrp="1"/>
          </p:cNvSpPr>
          <p:nvPr>
            <p:ph type="title"/>
          </p:nvPr>
        </p:nvSpPr>
        <p:spPr>
          <a:xfrm>
            <a:off x="0" y="-8255"/>
            <a:ext cx="353123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spTree>
  </p:cSld>
  <p:clrMapOvr>
    <a:masterClrMapping/>
  </p:clrMapOvr>
  <p:transition spd="slow">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a:xfrm>
            <a:off x="0" y="-8255"/>
            <a:ext cx="353123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sp>
        <p:nvSpPr>
          <p:cNvPr id="68611" name="Rectangle 3"/>
          <p:cNvSpPr>
            <a:spLocks noGrp="1" noChangeArrowheads="1"/>
          </p:cNvSpPr>
          <p:nvPr>
            <p:ph type="body" idx="4294967295"/>
          </p:nvPr>
        </p:nvSpPr>
        <p:spPr>
          <a:xfrm>
            <a:off x="468313" y="908050"/>
            <a:ext cx="7921625" cy="5257800"/>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r>
              <a:rPr kumimoji="0" lang="en-US"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24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本章包括：</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3.1</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  一般规定</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3.2  </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自然通风设施</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3.3  </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机械加压送风设施</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3.4  </a:t>
            </a:r>
            <a:r>
              <a:rPr kumimoji="0" lang="zh-CN" altLang="en-US" sz="1800" b="0"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500"/>
              </a:lnSpc>
              <a:spcBef>
                <a:spcPct val="20000"/>
              </a:spcBef>
              <a:spcAft>
                <a:spcPct val="0"/>
              </a:spcAft>
              <a:buClrTx/>
              <a:buSzTx/>
              <a:buFont typeface="Arial" panose="020B0604020202020204" pitchFamily="34" charset="0"/>
              <a:buNone/>
              <a:defRPr/>
            </a:pP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1905" marR="0" lvl="0" indent="-35941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希望实现的目标：</a:t>
            </a:r>
            <a:endPar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cs"/>
            </a:endParaRPr>
          </a:p>
          <a:p>
            <a:pPr marL="1905" marR="0" lvl="0" indent="-1905"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  (1) 将烟气控制</a:t>
            </a:r>
            <a:r>
              <a:rPr kumimoji="0" lang="zh-CN" altLang="en-US" sz="18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ea"/>
                <a:sym typeface="+mn-ea"/>
              </a:rPr>
              <a:t>在疏散通道以外</a:t>
            </a:r>
            <a:endParaRPr kumimoji="0" lang="zh-CN" altLang="en-US" sz="1800" b="1" i="0" u="none" strike="noStrike" kern="1200" cap="none" spc="0" normalizeH="0" baseline="0" noProof="1">
              <a:ln>
                <a:noFill/>
              </a:ln>
              <a:solidFill>
                <a:schemeClr val="tx1"/>
              </a:solidFill>
              <a:effectLst/>
              <a:uLnTx/>
              <a:uFillTx/>
              <a:latin typeface="宋体" panose="02010600030101010101" pitchFamily="2" charset="-122"/>
              <a:ea typeface="+mn-ea"/>
              <a:cs typeface="+mn-cs"/>
              <a:sym typeface="+mn-ea"/>
            </a:endParaRPr>
          </a:p>
          <a:p>
            <a:pPr marL="1905" marR="0" lvl="0" indent="-1905"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  (2) 将疏散楼梯间、</a:t>
            </a:r>
            <a:r>
              <a:rPr lang="zh-CN" altLang="en-US" sz="1800">
                <a:ln>
                  <a:noFill/>
                </a:ln>
                <a:effectLst/>
                <a:uLnTx/>
                <a:uFillTx/>
                <a:latin typeface="宋体" panose="02010600030101010101" pitchFamily="2" charset="-122"/>
                <a:cs typeface="+mn-ea"/>
                <a:sym typeface="+mn-ea"/>
              </a:rPr>
              <a:t>避难区</a:t>
            </a: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设置</a:t>
            </a:r>
            <a:r>
              <a:rPr kumimoji="0" lang="zh-CN" altLang="en-US" sz="18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ea"/>
                <a:sym typeface="+mn-ea"/>
              </a:rPr>
              <a:t>成安全的环境</a:t>
            </a: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以保证人员安全疏散</a:t>
            </a:r>
            <a:endPar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cs"/>
            </a:endParaRPr>
          </a:p>
          <a:p>
            <a:pPr marL="1905" marR="0" lvl="0" indent="-1905"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  (3) </a:t>
            </a:r>
            <a:r>
              <a:rPr lang="zh-CN" altLang="en-US" sz="1800" smtClean="0">
                <a:ln>
                  <a:noFill/>
                </a:ln>
                <a:effectLst/>
                <a:uLnTx/>
                <a:uFillTx/>
                <a:latin typeface="宋体" panose="02010600030101010101" pitchFamily="2" charset="-122"/>
                <a:cs typeface="+mn-ea"/>
                <a:sym typeface="+mn-ea"/>
              </a:rPr>
              <a:t>提高防烟</a:t>
            </a:r>
            <a:r>
              <a:rPr lang="zh-CN" altLang="en-US" sz="1800">
                <a:ln>
                  <a:noFill/>
                </a:ln>
                <a:effectLst/>
                <a:uLnTx/>
                <a:uFillTx/>
                <a:latin typeface="宋体" panose="02010600030101010101" pitchFamily="2" charset="-122"/>
                <a:cs typeface="+mn-ea"/>
                <a:sym typeface="+mn-ea"/>
              </a:rPr>
              <a:t>的综合效能</a:t>
            </a:r>
            <a:endPar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cs"/>
            </a:endParaRPr>
          </a:p>
          <a:p>
            <a:pPr marL="1905" marR="0" lvl="0" indent="-1905"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  (4) </a:t>
            </a:r>
            <a:r>
              <a:rPr lang="zh-CN" altLang="en-US" sz="1800">
                <a:ln>
                  <a:noFill/>
                </a:ln>
                <a:effectLst/>
                <a:uLnTx/>
                <a:uFillTx/>
                <a:latin typeface="宋体" panose="02010600030101010101" pitchFamily="2" charset="-122"/>
                <a:cs typeface="+mn-ea"/>
                <a:sym typeface="+mn-ea"/>
              </a:rPr>
              <a:t>为消防救援创造安全的疏散救援通道</a:t>
            </a:r>
            <a:endParaRPr kumimoji="0" lang="zh-CN" altLang="en-US" sz="18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endParaRP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2000" b="1"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        </a:t>
            </a:r>
            <a:endParaRPr kumimoji="0" lang="zh-CN" altLang="en-US" sz="2000" b="1" i="0" u="none" strike="noStrike" kern="120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a:xfrm>
            <a:off x="0" y="0"/>
            <a:ext cx="34290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sp>
        <p:nvSpPr>
          <p:cNvPr id="31747" name="Rectangle 3"/>
          <p:cNvSpPr>
            <a:spLocks noGrp="1"/>
          </p:cNvSpPr>
          <p:nvPr>
            <p:ph type="body"/>
          </p:nvPr>
        </p:nvSpPr>
        <p:spPr>
          <a:xfrm>
            <a:off x="468313" y="908050"/>
            <a:ext cx="792162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lnSpc>
                <a:spcPts val="3400"/>
              </a:lnSpc>
              <a:buFont typeface="Wingdings" panose="05000000000000000000" pitchFamily="2" charset="2"/>
              <a:buChar char="Ø"/>
            </a:pPr>
            <a:r>
              <a:rPr lang="zh-CN" altLang="zh-CN" sz="2400" dirty="0"/>
              <a:t>3.1  一般规定</a:t>
            </a:r>
            <a:endParaRPr lang="zh-CN" altLang="zh-CN" sz="2800" b="1" dirty="0"/>
          </a:p>
          <a:p>
            <a:pPr eaLnBrk="1" hangingPunct="1">
              <a:lnSpc>
                <a:spcPct val="150000"/>
              </a:lnSpc>
              <a:buChar char="•"/>
            </a:pPr>
            <a:r>
              <a:rPr lang="en-US" altLang="zh-CN" sz="1800" b="1" dirty="0"/>
              <a:t>3.1.2  </a:t>
            </a:r>
            <a:r>
              <a:rPr lang="zh-CN" altLang="zh-CN" sz="1800" b="1" dirty="0"/>
              <a:t>建筑高度大于</a:t>
            </a:r>
            <a:r>
              <a:rPr lang="en-US" altLang="zh-CN" sz="1800" b="1" dirty="0"/>
              <a:t>50m</a:t>
            </a:r>
            <a:r>
              <a:rPr lang="zh-CN" altLang="zh-CN" sz="1800" b="1" dirty="0"/>
              <a:t>的公共建筑、工业建筑和建筑高度大于</a:t>
            </a:r>
            <a:r>
              <a:rPr lang="en-US" altLang="zh-CN" sz="1800" b="1" dirty="0"/>
              <a:t>100m</a:t>
            </a:r>
            <a:r>
              <a:rPr lang="zh-CN" altLang="zh-CN" sz="1800" b="1" dirty="0"/>
              <a:t>的住宅建筑，其防烟楼梯间、独立前室、共用前室、合用前室及消防电梯前室应采用机械加压送风系统。</a:t>
            </a:r>
            <a:endParaRPr lang="zh-CN" altLang="en-US" sz="1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a:xfrm>
            <a:off x="0" y="0"/>
            <a:ext cx="3284538"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sp>
        <p:nvSpPr>
          <p:cNvPr id="32771" name="Rectangle 3"/>
          <p:cNvSpPr>
            <a:spLocks noGrp="1"/>
          </p:cNvSpPr>
          <p:nvPr>
            <p:ph type="body"/>
          </p:nvPr>
        </p:nvSpPr>
        <p:spPr>
          <a:xfrm>
            <a:off x="468313" y="836613"/>
            <a:ext cx="7921625" cy="5275262"/>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lnSpc>
                <a:spcPts val="3400"/>
              </a:lnSpc>
              <a:buFont typeface="Wingdings" panose="05000000000000000000" pitchFamily="2" charset="2"/>
              <a:buChar char="Ø"/>
            </a:pPr>
            <a:r>
              <a:rPr lang="zh-CN" altLang="zh-CN" sz="2400" dirty="0"/>
              <a:t>3.1  一般规定</a:t>
            </a:r>
            <a:endParaRPr lang="en-US" altLang="zh-CN" sz="2400" b="1" dirty="0"/>
          </a:p>
          <a:p>
            <a:pPr eaLnBrk="1" hangingPunct="1">
              <a:lnSpc>
                <a:spcPts val="2565"/>
              </a:lnSpc>
              <a:spcBef>
                <a:spcPct val="0"/>
              </a:spcBef>
              <a:buChar char="•"/>
            </a:pPr>
            <a:r>
              <a:rPr lang="en-US" altLang="zh-CN" sz="1600" b="1" dirty="0"/>
              <a:t>3.1.3  </a:t>
            </a:r>
            <a:r>
              <a:rPr lang="zh-CN" altLang="zh-CN" sz="1600" dirty="0"/>
              <a:t>建筑高度小于或等于</a:t>
            </a:r>
            <a:r>
              <a:rPr lang="en-US" altLang="zh-CN" sz="1600" dirty="0"/>
              <a:t>50m</a:t>
            </a:r>
            <a:r>
              <a:rPr lang="zh-CN" altLang="zh-CN" sz="1600" dirty="0"/>
              <a:t>的公共建筑、工业建筑和建筑高度小于或等于</a:t>
            </a:r>
            <a:r>
              <a:rPr lang="en-US" altLang="zh-CN" sz="1600" dirty="0"/>
              <a:t>100m</a:t>
            </a:r>
            <a:r>
              <a:rPr lang="zh-CN" altLang="zh-CN" sz="1600" dirty="0"/>
              <a:t>的住宅建筑，其防烟楼梯间、独立前室、共用前室、合用前室（除共用前室与消防电梯前室合用外）及消防电梯前室</a:t>
            </a:r>
            <a:r>
              <a:rPr lang="zh-CN" altLang="zh-CN" sz="1600" dirty="0">
                <a:solidFill>
                  <a:srgbClr val="FF0000"/>
                </a:solidFill>
              </a:rPr>
              <a:t>应采用自然通风系统</a:t>
            </a:r>
            <a:r>
              <a:rPr lang="zh-CN" altLang="zh-CN" sz="1600" dirty="0"/>
              <a:t>；当不能设置自然通风系统时，应采用机械加压送风系统。防烟系统的选择，尚应符合下列要求：</a:t>
            </a:r>
          </a:p>
          <a:p>
            <a:pPr eaLnBrk="1" hangingPunct="1">
              <a:lnSpc>
                <a:spcPts val="2565"/>
              </a:lnSpc>
              <a:spcBef>
                <a:spcPct val="0"/>
              </a:spcBef>
              <a:buChar char="•"/>
            </a:pPr>
            <a:r>
              <a:rPr lang="en-US" altLang="zh-CN" sz="1600" b="1" dirty="0"/>
              <a:t>1  </a:t>
            </a:r>
            <a:r>
              <a:rPr lang="zh-CN" altLang="zh-CN" sz="1600" dirty="0"/>
              <a:t>当独立前室或合用前室满足下列条件之一时，楼梯间可不设置防烟系统</a:t>
            </a:r>
            <a:r>
              <a:rPr lang="en-US" altLang="zh-CN" sz="1600" dirty="0"/>
              <a:t>: </a:t>
            </a:r>
            <a:endParaRPr lang="zh-CN" altLang="zh-CN" sz="1600" dirty="0"/>
          </a:p>
          <a:p>
            <a:pPr eaLnBrk="1" hangingPunct="1">
              <a:lnSpc>
                <a:spcPts val="2565"/>
              </a:lnSpc>
              <a:spcBef>
                <a:spcPct val="0"/>
              </a:spcBef>
              <a:buChar char="•"/>
            </a:pPr>
            <a:r>
              <a:rPr lang="en-US" altLang="zh-CN" sz="1600" b="1" dirty="0"/>
              <a:t>      1</a:t>
            </a:r>
            <a:r>
              <a:rPr lang="zh-CN" altLang="zh-CN" sz="1600" b="1" dirty="0"/>
              <a:t>） </a:t>
            </a:r>
            <a:r>
              <a:rPr lang="zh-CN" altLang="zh-CN" sz="1600" dirty="0"/>
              <a:t>采用全敞开的阳台或凹廊；</a:t>
            </a:r>
          </a:p>
          <a:p>
            <a:pPr eaLnBrk="1" hangingPunct="1">
              <a:lnSpc>
                <a:spcPts val="2565"/>
              </a:lnSpc>
              <a:spcBef>
                <a:spcPct val="0"/>
              </a:spcBef>
              <a:buChar char="•"/>
            </a:pPr>
            <a:r>
              <a:rPr lang="en-US" altLang="zh-CN" sz="1600" b="1" dirty="0"/>
              <a:t>      2</a:t>
            </a:r>
            <a:r>
              <a:rPr lang="zh-CN" altLang="zh-CN" sz="1600" b="1" dirty="0"/>
              <a:t>） </a:t>
            </a:r>
            <a:r>
              <a:rPr lang="zh-CN" altLang="zh-CN" sz="1600" dirty="0"/>
              <a:t>设有两个及以上不同朝向的可开启外窗，且独立前室两个外窗面积分别不小于</a:t>
            </a:r>
            <a:r>
              <a:rPr lang="en-US" altLang="zh-CN" sz="1600" dirty="0"/>
              <a:t>2.0m</a:t>
            </a:r>
            <a:r>
              <a:rPr lang="en-US" altLang="zh-CN" sz="1600" baseline="30000" dirty="0"/>
              <a:t>2</a:t>
            </a:r>
            <a:r>
              <a:rPr lang="zh-CN" altLang="zh-CN" sz="1600" dirty="0"/>
              <a:t>，合用前室两个外窗面积分别不小于</a:t>
            </a:r>
            <a:r>
              <a:rPr lang="en-US" altLang="zh-CN" sz="1600" dirty="0"/>
              <a:t>3.0m</a:t>
            </a:r>
            <a:r>
              <a:rPr lang="en-US" altLang="zh-CN" sz="1600" baseline="30000" dirty="0"/>
              <a:t>2</a:t>
            </a:r>
            <a:r>
              <a:rPr lang="zh-CN" altLang="zh-CN" sz="1600" dirty="0"/>
              <a:t>。</a:t>
            </a:r>
          </a:p>
          <a:p>
            <a:pPr eaLnBrk="1" hangingPunct="1">
              <a:lnSpc>
                <a:spcPts val="2565"/>
              </a:lnSpc>
              <a:spcBef>
                <a:spcPct val="0"/>
              </a:spcBef>
              <a:buChar char="•"/>
            </a:pPr>
            <a:r>
              <a:rPr lang="en-US" altLang="zh-CN" sz="1600" b="1" dirty="0"/>
              <a:t>2</a:t>
            </a:r>
            <a:r>
              <a:rPr lang="en-US" altLang="zh-CN" sz="1600" dirty="0"/>
              <a:t>  </a:t>
            </a:r>
            <a:r>
              <a:rPr lang="zh-CN" altLang="zh-CN" sz="1600" dirty="0"/>
              <a:t>当独立前室、共用前室及合用前室的机械加压送风口设置在前室的顶部或正对前室入口的墙面时，楼梯间可采用自然通风系统；当机械加压送风口未设置在前室的顶部或正对前室入口的墙面时，楼梯间应采用机械加压送风系统。</a:t>
            </a:r>
            <a:endParaRPr lang="en-US" altLang="zh-CN" sz="1600" dirty="0"/>
          </a:p>
          <a:p>
            <a:pPr eaLnBrk="1" hangingPunct="1">
              <a:buChar char="•"/>
            </a:pPr>
            <a:endParaRPr lang="zh-CN" altLang="zh-CN" sz="1600" dirty="0"/>
          </a:p>
        </p:txBody>
      </p:sp>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p:cNvSpPr>
          <p:nvPr>
            <p:ph type="title"/>
          </p:nvPr>
        </p:nvSpPr>
        <p:spPr>
          <a:xfrm>
            <a:off x="0" y="0"/>
            <a:ext cx="3284538"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pic>
        <p:nvPicPr>
          <p:cNvPr id="4" name="图片 3" descr="3.1.3条图片1"/>
          <p:cNvPicPr>
            <a:picLocks noChangeAspect="1"/>
          </p:cNvPicPr>
          <p:nvPr/>
        </p:nvPicPr>
        <p:blipFill>
          <a:blip r:embed="rId2"/>
          <a:stretch>
            <a:fillRect/>
          </a:stretch>
        </p:blipFill>
        <p:spPr>
          <a:xfrm>
            <a:off x="1875155" y="1050290"/>
            <a:ext cx="1409700" cy="2286635"/>
          </a:xfrm>
          <a:prstGeom prst="rect">
            <a:avLst/>
          </a:prstGeom>
        </p:spPr>
      </p:pic>
      <p:pic>
        <p:nvPicPr>
          <p:cNvPr id="97285" name="Picture 3"/>
          <p:cNvPicPr>
            <a:picLocks noChangeAspect="1"/>
          </p:cNvPicPr>
          <p:nvPr/>
        </p:nvPicPr>
        <p:blipFill>
          <a:blip r:embed="rId3"/>
          <a:stretch>
            <a:fillRect/>
          </a:stretch>
        </p:blipFill>
        <p:spPr>
          <a:xfrm>
            <a:off x="5056823" y="1272858"/>
            <a:ext cx="2014537" cy="2063750"/>
          </a:xfrm>
          <a:prstGeom prst="rect">
            <a:avLst/>
          </a:prstGeom>
          <a:noFill/>
          <a:ln w="9525">
            <a:noFill/>
          </a:ln>
        </p:spPr>
      </p:pic>
      <p:pic>
        <p:nvPicPr>
          <p:cNvPr id="98308" name="Picture 2"/>
          <p:cNvPicPr>
            <a:picLocks noChangeAspect="1"/>
          </p:cNvPicPr>
          <p:nvPr/>
        </p:nvPicPr>
        <p:blipFill>
          <a:blip r:embed="rId4"/>
          <a:stretch>
            <a:fillRect/>
          </a:stretch>
        </p:blipFill>
        <p:spPr>
          <a:xfrm>
            <a:off x="1113790" y="3793490"/>
            <a:ext cx="3392170" cy="2060575"/>
          </a:xfrm>
          <a:prstGeom prst="rect">
            <a:avLst/>
          </a:prstGeom>
          <a:noFill/>
          <a:ln w="9525">
            <a:noFill/>
          </a:ln>
        </p:spPr>
      </p:pic>
      <p:pic>
        <p:nvPicPr>
          <p:cNvPr id="98310" name="Picture 4"/>
          <p:cNvPicPr>
            <a:picLocks noChangeAspect="1"/>
          </p:cNvPicPr>
          <p:nvPr/>
        </p:nvPicPr>
        <p:blipFill>
          <a:blip r:embed="rId5"/>
          <a:stretch>
            <a:fillRect/>
          </a:stretch>
        </p:blipFill>
        <p:spPr>
          <a:xfrm>
            <a:off x="5057140" y="3759200"/>
            <a:ext cx="2172970" cy="2205990"/>
          </a:xfrm>
          <a:prstGeom prst="rect">
            <a:avLst/>
          </a:prstGeom>
          <a:noFill/>
          <a:ln w="9525">
            <a:noFill/>
          </a:ln>
        </p:spPr>
      </p:pic>
    </p:spTree>
  </p:cSld>
  <p:clrMapOvr>
    <a:masterClrMapping/>
  </p:clrMapOvr>
  <p:transition spd="slow">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p:nvPr>
        </p:nvSpPr>
        <p:spPr>
          <a:xfrm>
            <a:off x="63500" y="55563"/>
            <a:ext cx="3273425" cy="62230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33795" name="Rectangle 3"/>
          <p:cNvSpPr>
            <a:spLocks noGrp="1"/>
          </p:cNvSpPr>
          <p:nvPr>
            <p:ph type="body"/>
          </p:nvPr>
        </p:nvSpPr>
        <p:spPr>
          <a:xfrm>
            <a:off x="287338" y="854075"/>
            <a:ext cx="8569325" cy="5400675"/>
          </a:xfrm>
        </p:spPr>
        <p:txBody>
          <a:bodyPr vert="horz" wrap="square" lIns="91440" tIns="45720" rIns="91440" bIns="45720" anchor="t"/>
          <a:lstStyle/>
          <a:p>
            <a:pPr eaLnBrk="1" hangingPunct="1">
              <a:lnSpc>
                <a:spcPts val="3400"/>
              </a:lnSpc>
              <a:buFont typeface="Wingdings" panose="05000000000000000000" pitchFamily="2" charset="2"/>
              <a:buChar char="Ø"/>
            </a:pPr>
            <a:r>
              <a:rPr lang="en-US" altLang="zh-CN" sz="2800" b="1" dirty="0"/>
              <a:t>3  防烟系统设计</a:t>
            </a:r>
          </a:p>
          <a:p>
            <a:pPr eaLnBrk="1" hangingPunct="1">
              <a:lnSpc>
                <a:spcPts val="3400"/>
              </a:lnSpc>
              <a:buFont typeface="Wingdings" panose="05000000000000000000" pitchFamily="2" charset="2"/>
              <a:buChar char="Ø"/>
            </a:pPr>
            <a:r>
              <a:rPr lang="en-US" altLang="zh-CN" sz="2400" dirty="0"/>
              <a:t>3.1  一般规定</a:t>
            </a:r>
            <a:endParaRPr lang="en-US" altLang="zh-CN" sz="2400" b="1" dirty="0"/>
          </a:p>
          <a:p>
            <a:pPr eaLnBrk="1" hangingPunct="1">
              <a:lnSpc>
                <a:spcPts val="3000"/>
              </a:lnSpc>
              <a:buChar char="•"/>
            </a:pPr>
            <a:r>
              <a:rPr lang="en-US" altLang="zh-CN" sz="1800" b="1" dirty="0">
                <a:sym typeface="+mn-ea"/>
              </a:rPr>
              <a:t>3.1.5  </a:t>
            </a:r>
            <a:r>
              <a:rPr lang="zh-CN" altLang="zh-CN" sz="1800" dirty="0">
                <a:sym typeface="+mn-ea"/>
              </a:rPr>
              <a:t>防烟楼梯间及其前室的机械加压送风系统的设置应符合下列要求：</a:t>
            </a:r>
          </a:p>
          <a:p>
            <a:pPr eaLnBrk="1" hangingPunct="1">
              <a:lnSpc>
                <a:spcPts val="3000"/>
              </a:lnSpc>
              <a:buChar char="•"/>
            </a:pPr>
            <a:r>
              <a:rPr lang="en-US" altLang="zh-CN" sz="1800" b="1" dirty="0">
                <a:sym typeface="+mn-ea"/>
              </a:rPr>
              <a:t>      1</a:t>
            </a:r>
            <a:r>
              <a:rPr lang="en-US" altLang="zh-CN" sz="1800" dirty="0">
                <a:sym typeface="+mn-ea"/>
              </a:rPr>
              <a:t>  </a:t>
            </a:r>
            <a:r>
              <a:rPr lang="zh-CN" altLang="zh-CN" sz="1800" dirty="0">
                <a:sym typeface="+mn-ea"/>
              </a:rPr>
              <a:t>建筑高度小于或等于</a:t>
            </a:r>
            <a:r>
              <a:rPr lang="en-US" altLang="zh-CN" sz="1800" dirty="0">
                <a:sym typeface="+mn-ea"/>
              </a:rPr>
              <a:t>50m</a:t>
            </a:r>
            <a:r>
              <a:rPr lang="zh-CN" altLang="zh-CN" sz="1800" dirty="0">
                <a:sym typeface="+mn-ea"/>
              </a:rPr>
              <a:t>的公共建筑、工业建筑和建筑高度小于或等于</a:t>
            </a:r>
            <a:r>
              <a:rPr lang="en-US" altLang="zh-CN" sz="1800" dirty="0">
                <a:sym typeface="+mn-ea"/>
              </a:rPr>
              <a:t>100m</a:t>
            </a:r>
            <a:r>
              <a:rPr lang="zh-CN" altLang="zh-CN" sz="1800" dirty="0">
                <a:sym typeface="+mn-ea"/>
              </a:rPr>
              <a:t>的住宅建筑，当采用</a:t>
            </a:r>
            <a:r>
              <a:rPr lang="zh-CN" altLang="zh-CN" sz="1800" dirty="0">
                <a:solidFill>
                  <a:srgbClr val="C00000"/>
                </a:solidFill>
                <a:sym typeface="+mn-ea"/>
              </a:rPr>
              <a:t>独立前室</a:t>
            </a:r>
            <a:r>
              <a:rPr lang="zh-CN" altLang="zh-CN" sz="1800" dirty="0">
                <a:sym typeface="+mn-ea"/>
              </a:rPr>
              <a:t>且其仅有</a:t>
            </a:r>
            <a:r>
              <a:rPr lang="zh-CN" altLang="zh-CN" sz="1800" dirty="0">
                <a:solidFill>
                  <a:srgbClr val="C00000"/>
                </a:solidFill>
                <a:sym typeface="+mn-ea"/>
              </a:rPr>
              <a:t>一个门</a:t>
            </a:r>
            <a:r>
              <a:rPr lang="zh-CN" altLang="zh-CN" sz="1800" dirty="0">
                <a:sym typeface="+mn-ea"/>
              </a:rPr>
              <a:t>与走道或房间相通时，可仅在楼梯间设置机械加压送风系统；当独立前室有</a:t>
            </a:r>
            <a:r>
              <a:rPr lang="zh-CN" altLang="zh-CN" sz="1800" dirty="0">
                <a:solidFill>
                  <a:srgbClr val="C00000"/>
                </a:solidFill>
                <a:sym typeface="+mn-ea"/>
              </a:rPr>
              <a:t>多个门</a:t>
            </a:r>
            <a:r>
              <a:rPr lang="zh-CN" altLang="zh-CN" sz="1800" dirty="0">
                <a:sym typeface="+mn-ea"/>
              </a:rPr>
              <a:t>时，楼梯间、独立前室应分别独立设置机械加压送风系统；</a:t>
            </a:r>
          </a:p>
          <a:p>
            <a:pPr eaLnBrk="1" hangingPunct="1">
              <a:lnSpc>
                <a:spcPts val="3000"/>
              </a:lnSpc>
              <a:buChar char="•"/>
            </a:pPr>
            <a:r>
              <a:rPr lang="en-US" altLang="zh-CN" sz="1800" b="1" dirty="0">
                <a:sym typeface="+mn-ea"/>
              </a:rPr>
              <a:t>      2 </a:t>
            </a:r>
            <a:r>
              <a:rPr lang="en-US" altLang="zh-CN" sz="1800" dirty="0">
                <a:sym typeface="+mn-ea"/>
              </a:rPr>
              <a:t> </a:t>
            </a:r>
            <a:r>
              <a:rPr lang="zh-CN" altLang="zh-CN" sz="1800" b="1" dirty="0">
                <a:sym typeface="+mn-ea"/>
              </a:rPr>
              <a:t>当采用</a:t>
            </a:r>
            <a:r>
              <a:rPr lang="zh-CN" altLang="zh-CN" sz="1800" b="1" dirty="0">
                <a:solidFill>
                  <a:srgbClr val="C00000"/>
                </a:solidFill>
                <a:sym typeface="+mn-ea"/>
              </a:rPr>
              <a:t>合用前室</a:t>
            </a:r>
            <a:r>
              <a:rPr lang="zh-CN" altLang="zh-CN" sz="1800" b="1" dirty="0">
                <a:sym typeface="+mn-ea"/>
              </a:rPr>
              <a:t>时，楼梯间、合用前室应分别独立设置机械加压送风系统；</a:t>
            </a:r>
          </a:p>
          <a:p>
            <a:pPr eaLnBrk="1" hangingPunct="1">
              <a:lnSpc>
                <a:spcPts val="3000"/>
              </a:lnSpc>
              <a:buChar char="•"/>
            </a:pPr>
            <a:r>
              <a:rPr lang="en-US" altLang="zh-CN" sz="1800" b="1" dirty="0">
                <a:sym typeface="+mn-ea"/>
              </a:rPr>
              <a:t>      3  </a:t>
            </a:r>
            <a:r>
              <a:rPr lang="zh-CN" altLang="zh-CN" sz="1800" b="1" dirty="0">
                <a:sym typeface="+mn-ea"/>
              </a:rPr>
              <a:t>当采用</a:t>
            </a:r>
            <a:r>
              <a:rPr lang="zh-CN" altLang="zh-CN" sz="1800" b="1" dirty="0">
                <a:solidFill>
                  <a:srgbClr val="C00000"/>
                </a:solidFill>
                <a:sym typeface="+mn-ea"/>
              </a:rPr>
              <a:t>剪刀楼梯</a:t>
            </a:r>
            <a:r>
              <a:rPr lang="zh-CN" altLang="zh-CN" sz="1800" b="1" dirty="0">
                <a:sym typeface="+mn-ea"/>
              </a:rPr>
              <a:t>时，其两个楼梯间及其前室的机械加压送风系统应分别独立设置。</a:t>
            </a:r>
            <a:endParaRPr lang="zh-CN" altLang="zh-CN" sz="1800" dirty="0"/>
          </a:p>
          <a:p>
            <a:pPr eaLnBrk="1" hangingPunct="1">
              <a:lnSpc>
                <a:spcPts val="3000"/>
              </a:lnSpc>
              <a:buChar char="•"/>
            </a:pPr>
            <a:endParaRPr lang="en-US" altLang="zh-CN" sz="1800" dirty="0"/>
          </a:p>
          <a:p>
            <a:pPr eaLnBrk="1" hangingPunct="1">
              <a:lnSpc>
                <a:spcPts val="3000"/>
              </a:lnSpc>
              <a:buChar char="•"/>
            </a:pPr>
            <a:endParaRPr lang="en-US" altLang="zh-CN" sz="1800" dirty="0"/>
          </a:p>
        </p:txBody>
      </p:sp>
    </p:spTree>
  </p:cSld>
  <p:clrMapOvr>
    <a:masterClrMapping/>
  </p:clrMapOvr>
  <p:transition spd="slow">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0" y="44450"/>
            <a:ext cx="3443288" cy="64770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3011" name="Rectangle 3"/>
          <p:cNvSpPr>
            <a:spLocks noGrp="1"/>
          </p:cNvSpPr>
          <p:nvPr>
            <p:ph type="body" idx="4294967295"/>
          </p:nvPr>
        </p:nvSpPr>
        <p:spPr>
          <a:xfrm>
            <a:off x="250825" y="836930"/>
            <a:ext cx="8428355" cy="5530850"/>
          </a:xfrm>
          <a:solidFill>
            <a:srgbClr val="FFFFFF">
              <a:alpha val="100000"/>
            </a:srgbClr>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1">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1">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400" b="0" i="0" u="none" strike="noStrike" kern="1200" cap="none" spc="0" normalizeH="0" baseline="0" noProof="1">
                <a:ln>
                  <a:noFill/>
                </a:ln>
                <a:solidFill>
                  <a:schemeClr val="tx1"/>
                </a:solidFill>
                <a:effectLst/>
                <a:uLnTx/>
                <a:uFillTx/>
                <a:latin typeface="+mn-lt"/>
                <a:ea typeface="+mn-ea"/>
                <a:cs typeface="+mn-cs"/>
              </a:rPr>
              <a:t>3.1  一般规定</a:t>
            </a:r>
            <a:endParaRPr kumimoji="0" lang="zh-CN" altLang="zh-CN" sz="2800" b="1" i="0" u="none" strike="noStrike" kern="1200" cap="none" spc="0" normalizeH="0" baseline="0" noProof="1">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en-US" altLang="zh-CN" sz="1600" b="1" i="0" u="none" strike="noStrike" kern="1200" cap="none" spc="0" normalizeH="0" baseline="0" noProof="1">
                <a:ln>
                  <a:noFill/>
                </a:ln>
                <a:solidFill>
                  <a:schemeClr val="tx1"/>
                </a:solidFill>
                <a:effectLst/>
                <a:uLnTx/>
                <a:uFillTx/>
                <a:latin typeface="+mn-lt"/>
                <a:ea typeface="+mn-ea"/>
                <a:cs typeface="+mn-cs"/>
              </a:rPr>
              <a:t>3.1.6  </a:t>
            </a:r>
            <a:r>
              <a:rPr kumimoji="0" lang="zh-CN" altLang="zh-CN" sz="1600" b="0" i="0" u="none" strike="noStrike" kern="1200" cap="none" spc="0" normalizeH="0" baseline="0" noProof="1">
                <a:ln>
                  <a:noFill/>
                </a:ln>
                <a:solidFill>
                  <a:schemeClr val="tx1"/>
                </a:solidFill>
                <a:effectLst/>
                <a:uLnTx/>
                <a:uFillTx/>
                <a:latin typeface="+mn-lt"/>
                <a:ea typeface="+mn-ea"/>
                <a:cs typeface="+mn-cs"/>
              </a:rPr>
              <a:t>封闭楼梯间应采用自然通风系统，不能满足</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zh-CN" altLang="zh-CN" sz="1600" b="0" i="0" u="none" strike="noStrike" kern="1200" cap="none" spc="0" normalizeH="0" baseline="0" noProof="1">
                <a:ln>
                  <a:noFill/>
                </a:ln>
                <a:solidFill>
                  <a:schemeClr val="tx1"/>
                </a:solidFill>
                <a:effectLst/>
                <a:uLnTx/>
                <a:uFillTx/>
                <a:latin typeface="+mn-lt"/>
                <a:ea typeface="+mn-ea"/>
                <a:cs typeface="+mn-cs"/>
              </a:rPr>
              <a:t>自然通风条件的封闭楼梯间，应设置机械加压送风</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zh-CN" altLang="zh-CN" sz="1600" b="0" i="0" u="none" strike="noStrike" kern="1200" cap="none" spc="0" normalizeH="0" baseline="0" noProof="1">
                <a:ln>
                  <a:noFill/>
                </a:ln>
                <a:solidFill>
                  <a:schemeClr val="tx1"/>
                </a:solidFill>
                <a:effectLst/>
                <a:uLnTx/>
                <a:uFillTx/>
                <a:latin typeface="+mn-lt"/>
                <a:ea typeface="+mn-ea"/>
                <a:cs typeface="+mn-cs"/>
              </a:rPr>
              <a:t>系统。当地下、半地下建筑（室）的封闭楼梯间不</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zh-CN" altLang="zh-CN" sz="1600" b="0" i="0" u="none" strike="noStrike" kern="1200" cap="none" spc="0" normalizeH="0" baseline="0" noProof="1">
                <a:ln>
                  <a:noFill/>
                </a:ln>
                <a:solidFill>
                  <a:schemeClr val="tx1"/>
                </a:solidFill>
                <a:effectLst/>
                <a:uLnTx/>
                <a:uFillTx/>
                <a:latin typeface="+mn-lt"/>
                <a:ea typeface="+mn-ea"/>
                <a:cs typeface="+mn-cs"/>
              </a:rPr>
              <a:t>与地上楼梯间共用且地下仅为一层时，可不设置机</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zh-CN" altLang="zh-CN" sz="1600" b="0" i="0" u="none" strike="noStrike" kern="1200" cap="none" spc="0" normalizeH="0" baseline="0" noProof="1">
                <a:ln>
                  <a:noFill/>
                </a:ln>
                <a:solidFill>
                  <a:schemeClr val="tx1"/>
                </a:solidFill>
                <a:effectLst/>
                <a:uLnTx/>
                <a:uFillTx/>
                <a:latin typeface="+mn-lt"/>
                <a:ea typeface="+mn-ea"/>
                <a:cs typeface="+mn-cs"/>
              </a:rPr>
              <a:t>械加压送风系统，但首层应设置有效面积不小于</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en-US" altLang="zh-CN" sz="1600" b="0" i="0" u="none" strike="noStrike" kern="1200" cap="none" spc="0" normalizeH="0" baseline="0" noProof="1">
                <a:ln>
                  <a:noFill/>
                </a:ln>
                <a:solidFill>
                  <a:schemeClr val="tx1"/>
                </a:solidFill>
                <a:effectLst/>
                <a:uLnTx/>
                <a:uFillTx/>
                <a:latin typeface="+mn-lt"/>
                <a:ea typeface="+mn-ea"/>
                <a:cs typeface="+mn-cs"/>
              </a:rPr>
              <a:t>1.2m</a:t>
            </a:r>
            <a:r>
              <a:rPr kumimoji="0" lang="en-US" altLang="zh-CN" sz="1600" b="0" i="0" u="none" strike="noStrike" kern="1200" cap="none" spc="0" normalizeH="0" baseline="30000" noProof="1">
                <a:ln>
                  <a:noFill/>
                </a:ln>
                <a:solidFill>
                  <a:schemeClr val="tx1"/>
                </a:solidFill>
                <a:effectLst/>
                <a:uLnTx/>
                <a:uFillTx/>
                <a:latin typeface="+mn-lt"/>
                <a:ea typeface="+mn-ea"/>
                <a:cs typeface="+mn-cs"/>
              </a:rPr>
              <a:t>2</a:t>
            </a:r>
            <a:r>
              <a:rPr kumimoji="0" lang="zh-CN" altLang="zh-CN" sz="1600" b="0" i="0" u="none" strike="noStrike" kern="1200" cap="none" spc="0" normalizeH="0" baseline="0" noProof="1">
                <a:ln>
                  <a:noFill/>
                </a:ln>
                <a:solidFill>
                  <a:schemeClr val="tx1"/>
                </a:solidFill>
                <a:effectLst/>
                <a:uLnTx/>
                <a:uFillTx/>
                <a:latin typeface="+mn-lt"/>
                <a:ea typeface="+mn-ea"/>
                <a:cs typeface="+mn-cs"/>
              </a:rPr>
              <a:t>的可开启外窗或直通室外的疏散门。</a:t>
            </a: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endParaRPr kumimoji="0" lang="en-US" altLang="zh-CN" sz="1600" b="0" i="0" u="none" strike="noStrike" kern="1200" cap="none" spc="0" normalizeH="0" baseline="0" noProof="1">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50000"/>
              </a:lnSpc>
              <a:spcBef>
                <a:spcPct val="20000"/>
              </a:spcBef>
              <a:spcAft>
                <a:spcPct val="0"/>
              </a:spcAft>
              <a:buClrTx/>
              <a:buSzTx/>
              <a:buFont typeface="Arial" panose="020B0604020202020204" pitchFamily="34" charset="0"/>
              <a:buChar char="•"/>
              <a:defRPr/>
            </a:pPr>
            <a:r>
              <a:rPr kumimoji="0" lang="zh-CN" altLang="zh-CN" sz="1600" b="0" i="0" u="none" strike="noStrike" kern="1200" cap="none" spc="0" normalizeH="0" baseline="0" noProof="1">
                <a:ln>
                  <a:noFill/>
                </a:ln>
                <a:solidFill>
                  <a:schemeClr val="tx1"/>
                </a:solidFill>
                <a:effectLst/>
                <a:uLnTx/>
                <a:uFillTx/>
                <a:latin typeface="+mn-lt"/>
                <a:ea typeface="+mn-ea"/>
                <a:cs typeface="+mn-cs"/>
                <a:sym typeface="+mn-ea"/>
              </a:rPr>
              <a:t>3.1.9  避难走道应在其前室及避难走道分别设置机械加压送风系统，但下列情况可仅在前室设置机械加压送风系统：</a:t>
            </a:r>
            <a:endParaRPr kumimoji="0" lang="zh-CN" altLang="zh-CN" sz="1600" b="0" i="0" u="none" strike="noStrike" kern="1200" cap="none" spc="0" normalizeH="0" baseline="0" noProof="1">
              <a:ln>
                <a:noFill/>
              </a:ln>
              <a:solidFill>
                <a:schemeClr val="tx1"/>
              </a:solidFill>
              <a:effectLst/>
              <a:uLnTx/>
              <a:uFillTx/>
              <a:latin typeface="+mn-lt"/>
              <a:ea typeface="+mn-ea"/>
              <a:cs typeface="+mn-cs"/>
            </a:endParaRPr>
          </a:p>
          <a:p>
            <a:pPr marL="0" marR="0" lvl="0" indent="0" algn="l" defTabSz="914400" rtl="0" eaLnBrk="1" fontAlgn="base" latinLnBrk="0" hangingPunct="1">
              <a:lnSpc>
                <a:spcPct val="150000"/>
              </a:lnSpc>
              <a:spcBef>
                <a:spcPct val="20000"/>
              </a:spcBef>
              <a:spcAft>
                <a:spcPct val="0"/>
              </a:spcAft>
              <a:buClrTx/>
              <a:buSzTx/>
              <a:buFont typeface="Arial" panose="020B0604020202020204" pitchFamily="34" charset="0"/>
              <a:buNone/>
              <a:defRPr/>
            </a:pPr>
            <a:r>
              <a:rPr kumimoji="0" lang="zh-CN" altLang="zh-CN" sz="1600" b="0" i="0" u="none" strike="noStrike" kern="1200" cap="none" spc="0" normalizeH="0" baseline="0" noProof="1">
                <a:ln>
                  <a:noFill/>
                </a:ln>
                <a:solidFill>
                  <a:schemeClr val="tx1"/>
                </a:solidFill>
                <a:effectLst/>
                <a:uLnTx/>
                <a:uFillTx/>
                <a:latin typeface="+mn-lt"/>
                <a:ea typeface="+mn-ea"/>
                <a:cs typeface="+mn-cs"/>
                <a:sym typeface="+mn-ea"/>
              </a:rPr>
              <a:t>      1 避难走道一端设置安全出口，且总长度小于30m；</a:t>
            </a:r>
            <a:endParaRPr kumimoji="0" lang="zh-CN" altLang="zh-CN" sz="1600" b="0" i="0" u="none" strike="noStrike" kern="1200" cap="none" spc="0" normalizeH="0" baseline="0" noProof="1">
              <a:ln>
                <a:noFill/>
              </a:ln>
              <a:solidFill>
                <a:schemeClr val="tx1"/>
              </a:solidFill>
              <a:effectLst/>
              <a:uLnTx/>
              <a:uFillTx/>
              <a:latin typeface="+mn-lt"/>
              <a:ea typeface="+mn-ea"/>
              <a:cs typeface="+mn-cs"/>
            </a:endParaRPr>
          </a:p>
          <a:p>
            <a:pPr marL="0" marR="0" lvl="0" indent="0" algn="l" defTabSz="914400" rtl="0" eaLnBrk="1" fontAlgn="base" latinLnBrk="0" hangingPunct="1">
              <a:lnSpc>
                <a:spcPct val="150000"/>
              </a:lnSpc>
              <a:spcBef>
                <a:spcPct val="20000"/>
              </a:spcBef>
              <a:spcAft>
                <a:spcPct val="0"/>
              </a:spcAft>
              <a:buClrTx/>
              <a:buSzTx/>
              <a:buFont typeface="Arial" panose="020B0604020202020204" pitchFamily="34" charset="0"/>
              <a:buNone/>
              <a:defRPr/>
            </a:pPr>
            <a:r>
              <a:rPr kumimoji="0" lang="zh-CN" altLang="zh-CN" sz="1600" b="0" i="0" u="none" strike="noStrike" kern="1200" cap="none" spc="0" normalizeH="0" baseline="0" noProof="1">
                <a:ln>
                  <a:noFill/>
                </a:ln>
                <a:solidFill>
                  <a:schemeClr val="tx1"/>
                </a:solidFill>
                <a:effectLst/>
                <a:uLnTx/>
                <a:uFillTx/>
                <a:latin typeface="+mn-lt"/>
                <a:ea typeface="+mn-ea"/>
                <a:cs typeface="+mn-cs"/>
                <a:sym typeface="+mn-ea"/>
              </a:rPr>
              <a:t>      2 避难走道两端设置安全出口，且总长度小于60m。</a:t>
            </a:r>
            <a:endParaRPr kumimoji="0" lang="zh-CN" altLang="zh-CN" sz="1600" b="0" i="0" u="none" strike="noStrike" kern="1200" cap="none" spc="0" normalizeH="0" baseline="0" noProof="1">
              <a:ln>
                <a:noFill/>
              </a:ln>
              <a:solidFill>
                <a:schemeClr val="tx1"/>
              </a:solidFill>
              <a:effectLst/>
              <a:uLnTx/>
              <a:uFillTx/>
              <a:latin typeface="+mn-lt"/>
              <a:ea typeface="+mn-ea"/>
              <a:cs typeface="+mn-cs"/>
            </a:endParaRPr>
          </a:p>
        </p:txBody>
      </p:sp>
      <p:pic>
        <p:nvPicPr>
          <p:cNvPr id="110595" name="Picture 2" descr="F:\办公磁盘E\文档一\个人文档\王炯\讲课\防排烟规范宣贯\3.1.6条地下一层图片.png"/>
          <p:cNvPicPr>
            <a:picLocks noChangeAspect="1"/>
          </p:cNvPicPr>
          <p:nvPr/>
        </p:nvPicPr>
        <p:blipFill>
          <a:blip r:embed="rId2"/>
          <a:stretch>
            <a:fillRect/>
          </a:stretch>
        </p:blipFill>
        <p:spPr>
          <a:xfrm>
            <a:off x="5855970" y="1807210"/>
            <a:ext cx="2823210" cy="2337435"/>
          </a:xfrm>
          <a:prstGeom prst="rect">
            <a:avLst/>
          </a:prstGeom>
          <a:noFill/>
          <a:ln w="9525">
            <a:noFill/>
          </a:ln>
        </p:spPr>
      </p:pic>
    </p:spTree>
  </p:cSld>
  <p:clrMapOvr>
    <a:masterClrMapping/>
  </p:clrMapOvr>
  <p:transition spd="slow">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a:xfrm>
            <a:off x="0" y="0"/>
            <a:ext cx="36068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73731" name="Rectangle 3"/>
          <p:cNvSpPr>
            <a:spLocks noGrp="1" noChangeArrowheads="1"/>
          </p:cNvSpPr>
          <p:nvPr>
            <p:ph type="body" idx="4294967295"/>
          </p:nvPr>
        </p:nvSpPr>
        <p:spPr>
          <a:xfrm>
            <a:off x="395288" y="908050"/>
            <a:ext cx="8207375" cy="4772025"/>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3.2</a:t>
            </a:r>
            <a:r>
              <a:rPr kumimoji="0" lang="zh-CN" altLang="zh-CN" sz="2400" b="0" i="0" u="none" strike="noStrike" kern="1200" cap="none" spc="0" normalizeH="0" baseline="0" noProof="0" dirty="0" smtClean="0">
                <a:ln>
                  <a:noFill/>
                </a:ln>
                <a:solidFill>
                  <a:schemeClr val="tx1"/>
                </a:solidFill>
                <a:effectLst/>
                <a:uLnTx/>
                <a:uFillTx/>
                <a:latin typeface="+mn-lt"/>
                <a:ea typeface="+mn-ea"/>
                <a:cs typeface="+mn-cs"/>
              </a:rPr>
              <a:t>  自然通风设施</a:t>
            </a:r>
            <a:endParaRPr kumimoji="0" lang="zh-CN"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0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3.2.1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采用自然通风方式的封闭楼梯间、防烟楼梯间，应在最高部位设置面积不小于</a:t>
            </a: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1.0</a:t>
            </a:r>
            <a:r>
              <a:rPr kumimoji="0" lang="zh-CN" altLang="en-US" sz="1800" b="1" i="0" u="none" strike="noStrike" kern="1200" cap="none" spc="0" normalizeH="0" baseline="0" noProof="0" dirty="0" smtClean="0">
                <a:ln>
                  <a:noFill/>
                </a:ln>
                <a:solidFill>
                  <a:srgbClr val="000000"/>
                </a:solidFill>
                <a:effectLst/>
                <a:uLnTx/>
                <a:uFillTx/>
                <a:latin typeface="宋体" panose="02010600030101010101" pitchFamily="2" charset="-122"/>
                <a:ea typeface="+mn-ea"/>
                <a:cs typeface="+mn-cs"/>
                <a:sym typeface="Arial" panose="020B0604020202020204" pitchFamily="34" charset="0"/>
              </a:rPr>
              <a:t>m</a:t>
            </a:r>
            <a:r>
              <a:rPr kumimoji="0" lang="zh-CN" altLang="en-US" sz="1800" b="1" i="0" u="none" strike="noStrike" kern="1200" cap="none" spc="0" normalizeH="0" baseline="30000" noProof="0" dirty="0" smtClean="0">
                <a:ln>
                  <a:noFill/>
                </a:ln>
                <a:solidFill>
                  <a:srgbClr val="000000"/>
                </a:solidFill>
                <a:effectLst/>
                <a:uLnTx/>
                <a:uFillTx/>
                <a:latin typeface="宋体" panose="02010600030101010101" pitchFamily="2" charset="-122"/>
                <a:ea typeface="+mn-ea"/>
                <a:cs typeface="+mn-cs"/>
                <a:sym typeface="Arial" panose="020B0604020202020204" pitchFamily="34" charset="0"/>
              </a:rPr>
              <a:t>2</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的可开启外窗或开口；当建筑高度大于</a:t>
            </a: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10m</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时，尚应在楼梯间的外墙上每</a:t>
            </a: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5</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层内设置总面积不小于</a:t>
            </a: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2.0</a:t>
            </a:r>
            <a:r>
              <a:rPr kumimoji="0" lang="zh-CN" altLang="en-US" sz="1800" b="1" i="0" u="none" strike="noStrike" kern="1200" cap="none" spc="0" normalizeH="0" baseline="0" noProof="0" dirty="0" smtClean="0">
                <a:ln>
                  <a:noFill/>
                </a:ln>
                <a:solidFill>
                  <a:srgbClr val="000000"/>
                </a:solidFill>
                <a:effectLst/>
                <a:uLnTx/>
                <a:uFillTx/>
                <a:latin typeface="宋体" panose="02010600030101010101" pitchFamily="2" charset="-122"/>
                <a:ea typeface="+mn-ea"/>
                <a:cs typeface="+mn-cs"/>
                <a:sym typeface="Arial" panose="020B0604020202020204" pitchFamily="34" charset="0"/>
              </a:rPr>
              <a:t>m</a:t>
            </a:r>
            <a:r>
              <a:rPr kumimoji="0" lang="zh-CN" altLang="en-US" sz="1800" b="1" i="0" u="none" strike="noStrike" kern="1200" cap="none" spc="0" normalizeH="0" baseline="30000" noProof="0" dirty="0" smtClean="0">
                <a:ln>
                  <a:noFill/>
                </a:ln>
                <a:solidFill>
                  <a:srgbClr val="000000"/>
                </a:solidFill>
                <a:effectLst/>
                <a:uLnTx/>
                <a:uFillTx/>
                <a:latin typeface="宋体" panose="02010600030101010101" pitchFamily="2" charset="-122"/>
                <a:ea typeface="+mn-ea"/>
                <a:cs typeface="+mn-cs"/>
                <a:sym typeface="Arial" panose="020B0604020202020204" pitchFamily="34" charset="0"/>
              </a:rPr>
              <a:t>2</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可开启外窗或开口，且布置间隔不大于</a:t>
            </a: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3</a:t>
            </a:r>
            <a:r>
              <a:rPr kumimoji="0" lang="zh-CN" altLang="zh-CN" sz="1800" b="1" i="0" u="none" strike="noStrike" kern="1200" cap="none" spc="0" normalizeH="0" baseline="0" noProof="0" dirty="0" smtClean="0">
                <a:ln>
                  <a:noFill/>
                </a:ln>
                <a:solidFill>
                  <a:schemeClr val="tx1"/>
                </a:solidFill>
                <a:effectLst/>
                <a:uLnTx/>
                <a:uFillTx/>
                <a:latin typeface="+mn-lt"/>
                <a:ea typeface="+mn-ea"/>
                <a:cs typeface="+mn-cs"/>
              </a:rPr>
              <a:t>层。</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000"/>
              </a:lnSpc>
              <a:spcBef>
                <a:spcPct val="20000"/>
              </a:spcBef>
              <a:spcAft>
                <a:spcPct val="0"/>
              </a:spcAft>
              <a:buClrTx/>
              <a:buSzTx/>
              <a:buFont typeface="Arial" panose="020B0604020202020204" pitchFamily="34" charset="0"/>
              <a:buChar char="•"/>
              <a:defRPr/>
            </a:pPr>
            <a:endParaRPr kumimoji="0" lang="zh-CN"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zh-CN" altLang="zh-CN" sz="20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a:xfrm>
            <a:off x="0" y="0"/>
            <a:ext cx="36068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73731" name="Rectangle 3"/>
          <p:cNvSpPr>
            <a:spLocks noGrp="1" noChangeArrowheads="1"/>
          </p:cNvSpPr>
          <p:nvPr>
            <p:ph type="body" idx="4294967295"/>
          </p:nvPr>
        </p:nvSpPr>
        <p:spPr>
          <a:xfrm>
            <a:off x="395288" y="908050"/>
            <a:ext cx="8207375" cy="4772025"/>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3.2</a:t>
            </a:r>
            <a:r>
              <a:rPr kumimoji="0" lang="zh-CN" altLang="zh-CN" sz="2400" b="0" i="0" u="none" strike="noStrike" kern="1200" cap="none" spc="0" normalizeH="0" baseline="0" noProof="0" dirty="0" smtClean="0">
                <a:ln>
                  <a:noFill/>
                </a:ln>
                <a:solidFill>
                  <a:schemeClr val="tx1"/>
                </a:solidFill>
                <a:effectLst/>
                <a:uLnTx/>
                <a:uFillTx/>
                <a:latin typeface="+mn-lt"/>
                <a:ea typeface="+mn-ea"/>
                <a:cs typeface="+mn-cs"/>
              </a:rPr>
              <a:t>  自然通风设施</a:t>
            </a:r>
            <a:endParaRPr kumimoji="0" lang="zh-CN"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000"/>
              </a:lnSpc>
              <a:spcBef>
                <a:spcPct val="20000"/>
              </a:spcBef>
              <a:spcAft>
                <a:spcPct val="0"/>
              </a:spcAft>
              <a:buClrTx/>
              <a:buSzTx/>
              <a:buFont typeface="Arial" panose="020B0604020202020204" pitchFamily="34" charset="0"/>
              <a:buChar char="•"/>
              <a:defRPr/>
            </a:pPr>
            <a:r>
              <a:rPr lang="en-US" altLang="zh-CN" sz="1800" b="1" dirty="0">
                <a:sym typeface="+mn-ea"/>
              </a:rPr>
              <a:t>3.2.2</a:t>
            </a:r>
            <a:r>
              <a:rPr lang="en-US" altLang="zh-CN" sz="1800" dirty="0">
                <a:sym typeface="+mn-ea"/>
              </a:rPr>
              <a:t>  </a:t>
            </a:r>
            <a:r>
              <a:rPr lang="zh-CN" altLang="zh-CN" sz="1800" b="1" dirty="0">
                <a:sym typeface="+mn-ea"/>
              </a:rPr>
              <a:t>前室采用自然通风方式时，独立前室、消防电梯前室可开启外窗或开口的面积不应小于</a:t>
            </a:r>
            <a:r>
              <a:rPr lang="en-US" altLang="zh-CN" sz="1800" b="1" dirty="0">
                <a:sym typeface="+mn-ea"/>
              </a:rPr>
              <a:t>2.0</a:t>
            </a:r>
            <a:r>
              <a:rPr lang="zh-CN" altLang="en-US" sz="1800" b="1" dirty="0">
                <a:solidFill>
                  <a:srgbClr val="000000"/>
                </a:solidFill>
                <a:latin typeface="宋体" panose="02010600030101010101" pitchFamily="2" charset="-122"/>
                <a:sym typeface="Arial" panose="020B0604020202020204" pitchFamily="34" charset="0"/>
              </a:rPr>
              <a:t> m</a:t>
            </a:r>
            <a:r>
              <a:rPr lang="zh-CN" altLang="en-US" sz="1800" b="1" baseline="30000" dirty="0">
                <a:solidFill>
                  <a:srgbClr val="000000"/>
                </a:solidFill>
                <a:latin typeface="宋体" panose="02010600030101010101" pitchFamily="2" charset="-122"/>
                <a:sym typeface="Arial" panose="020B0604020202020204" pitchFamily="34" charset="0"/>
              </a:rPr>
              <a:t>2 </a:t>
            </a:r>
            <a:r>
              <a:rPr lang="zh-CN" altLang="zh-CN" sz="1800" b="1" dirty="0">
                <a:sym typeface="+mn-ea"/>
              </a:rPr>
              <a:t>，共用前室、合用前室不应小于</a:t>
            </a:r>
            <a:r>
              <a:rPr lang="en-US" altLang="zh-CN" sz="1800" b="1" dirty="0">
                <a:sym typeface="+mn-ea"/>
              </a:rPr>
              <a:t>3.0</a:t>
            </a:r>
            <a:r>
              <a:rPr lang="zh-CN" altLang="en-US" sz="1800" b="1" dirty="0">
                <a:solidFill>
                  <a:srgbClr val="000000"/>
                </a:solidFill>
                <a:latin typeface="宋体" panose="02010600030101010101" pitchFamily="2" charset="-122"/>
                <a:sym typeface="Arial" panose="020B0604020202020204" pitchFamily="34" charset="0"/>
              </a:rPr>
              <a:t> m</a:t>
            </a:r>
            <a:r>
              <a:rPr lang="zh-CN" altLang="en-US" sz="1800" b="1" baseline="30000" dirty="0">
                <a:solidFill>
                  <a:srgbClr val="000000"/>
                </a:solidFill>
                <a:latin typeface="宋体" panose="02010600030101010101" pitchFamily="2" charset="-122"/>
                <a:sym typeface="Arial" panose="020B0604020202020204" pitchFamily="34" charset="0"/>
              </a:rPr>
              <a:t>2 </a:t>
            </a:r>
            <a:r>
              <a:rPr lang="zh-CN" altLang="zh-CN" sz="1800" b="1" dirty="0">
                <a:sym typeface="+mn-ea"/>
              </a:rPr>
              <a:t>。</a:t>
            </a:r>
            <a:endParaRPr kumimoji="0" lang="en-US" altLang="zh-CN"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000"/>
              </a:lnSpc>
              <a:spcBef>
                <a:spcPct val="20000"/>
              </a:spcBef>
              <a:spcAft>
                <a:spcPct val="0"/>
              </a:spcAft>
              <a:buClrTx/>
              <a:buSzTx/>
              <a:buFont typeface="Arial" panose="020B0604020202020204" pitchFamily="34" charset="0"/>
              <a:buChar char="•"/>
              <a:defRPr/>
            </a:pPr>
            <a:endParaRPr kumimoji="0" lang="zh-CN" altLang="zh-CN" sz="20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zh-CN" altLang="zh-CN" sz="20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a:xfrm>
            <a:off x="0" y="0"/>
            <a:ext cx="32131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36867" name="Rectangle 3"/>
          <p:cNvSpPr>
            <a:spLocks noGrp="1"/>
          </p:cNvSpPr>
          <p:nvPr>
            <p:ph type="body"/>
          </p:nvPr>
        </p:nvSpPr>
        <p:spPr>
          <a:xfrm>
            <a:off x="468313" y="908050"/>
            <a:ext cx="820737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lnSpc>
                <a:spcPts val="3400"/>
              </a:lnSpc>
              <a:buFont typeface="Wingdings" panose="05000000000000000000" pitchFamily="2" charset="2"/>
              <a:buChar char="Ø"/>
            </a:pPr>
            <a:r>
              <a:rPr lang="zh-CN" altLang="zh-CN" sz="2400" b="1" dirty="0"/>
              <a:t>3.2</a:t>
            </a:r>
            <a:r>
              <a:rPr lang="zh-CN" altLang="zh-CN" sz="2400" dirty="0"/>
              <a:t>  自然通风设施</a:t>
            </a:r>
            <a:endParaRPr lang="zh-CN" altLang="zh-CN" sz="2400" b="1" dirty="0"/>
          </a:p>
          <a:p>
            <a:pPr eaLnBrk="1" hangingPunct="1">
              <a:lnSpc>
                <a:spcPct val="150000"/>
              </a:lnSpc>
              <a:buChar char="•"/>
            </a:pPr>
            <a:r>
              <a:rPr lang="en-US" altLang="zh-CN" sz="1800" b="1" dirty="0"/>
              <a:t>3.2.3  </a:t>
            </a:r>
            <a:r>
              <a:rPr lang="zh-CN" altLang="zh-CN" sz="1800" b="1" dirty="0"/>
              <a:t>采用自然通风方式的避难层</a:t>
            </a:r>
            <a:r>
              <a:rPr lang="en-US" altLang="zh-CN" sz="1800" b="1" dirty="0"/>
              <a:t>(</a:t>
            </a:r>
            <a:r>
              <a:rPr lang="zh-CN" altLang="zh-CN" sz="1800" b="1" dirty="0"/>
              <a:t>间</a:t>
            </a:r>
            <a:r>
              <a:rPr lang="en-US" altLang="zh-CN" sz="1800" b="1" dirty="0"/>
              <a:t>)</a:t>
            </a:r>
            <a:r>
              <a:rPr lang="zh-CN" altLang="zh-CN" sz="1800" b="1" dirty="0"/>
              <a:t>应设有不同朝向的可开启外窗，其有效面积不应小于该避难层（间）地面面积的</a:t>
            </a:r>
            <a:r>
              <a:rPr lang="en-US" altLang="zh-CN" sz="1800" b="1" dirty="0"/>
              <a:t>2%</a:t>
            </a:r>
            <a:r>
              <a:rPr lang="zh-CN" altLang="zh-CN" sz="1800" b="1" dirty="0"/>
              <a:t>，且每个朝向的面积不应小于</a:t>
            </a:r>
            <a:r>
              <a:rPr lang="en-US" altLang="zh-CN" sz="1800" b="1" dirty="0"/>
              <a:t>2.0m</a:t>
            </a:r>
            <a:r>
              <a:rPr lang="en-US" altLang="zh-CN" sz="1800" b="1" baseline="30000" dirty="0"/>
              <a:t>2</a:t>
            </a:r>
            <a:r>
              <a:rPr lang="zh-CN" altLang="zh-CN" sz="1800" b="1" dirty="0"/>
              <a:t>。</a:t>
            </a:r>
          </a:p>
          <a:p>
            <a:pPr eaLnBrk="1" hangingPunct="1">
              <a:lnSpc>
                <a:spcPct val="150000"/>
              </a:lnSpc>
              <a:buChar char="•"/>
            </a:pPr>
            <a:endParaRPr lang="en-US" altLang="zh-CN" sz="1800" b="1" dirty="0"/>
          </a:p>
        </p:txBody>
      </p:sp>
      <p:pic>
        <p:nvPicPr>
          <p:cNvPr id="118788" name="Picture 3"/>
          <p:cNvPicPr>
            <a:picLocks noChangeAspect="1"/>
          </p:cNvPicPr>
          <p:nvPr/>
        </p:nvPicPr>
        <p:blipFill>
          <a:blip r:embed="rId2"/>
          <a:stretch>
            <a:fillRect/>
          </a:stretch>
        </p:blipFill>
        <p:spPr>
          <a:xfrm>
            <a:off x="1993265" y="3374390"/>
            <a:ext cx="4166870" cy="2433320"/>
          </a:xfrm>
          <a:prstGeom prst="rect">
            <a:avLst/>
          </a:prstGeom>
          <a:noFill/>
          <a:ln w="9525">
            <a:noFill/>
          </a:ln>
        </p:spPr>
      </p:pic>
    </p:spTree>
  </p:cSld>
  <p:clrMapOvr>
    <a:masterClrMapping/>
  </p:clrMapOvr>
  <p:transition spd="slow">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a:xfrm>
            <a:off x="6350" y="0"/>
            <a:ext cx="357187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37891" name="Rectangle 3"/>
          <p:cNvSpPr>
            <a:spLocks noGrp="1"/>
          </p:cNvSpPr>
          <p:nvPr>
            <p:ph type="body"/>
          </p:nvPr>
        </p:nvSpPr>
        <p:spPr>
          <a:xfrm>
            <a:off x="395288" y="908050"/>
            <a:ext cx="820737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buChar char="•"/>
            </a:pPr>
            <a:r>
              <a:rPr lang="zh-CN" altLang="zh-CN" sz="2400" b="1" dirty="0"/>
              <a:t>3.3</a:t>
            </a:r>
            <a:r>
              <a:rPr lang="zh-CN" altLang="zh-CN" sz="2400" dirty="0"/>
              <a:t>  机械加压送风设施</a:t>
            </a:r>
            <a:endParaRPr lang="zh-CN" altLang="zh-CN" sz="2800" b="1" dirty="0"/>
          </a:p>
          <a:p>
            <a:pPr eaLnBrk="1" hangingPunct="1">
              <a:lnSpc>
                <a:spcPct val="150000"/>
              </a:lnSpc>
              <a:buChar char="•"/>
            </a:pPr>
            <a:r>
              <a:rPr lang="en-US" altLang="zh-CN" sz="1800" b="1" dirty="0"/>
              <a:t>3.3.1  </a:t>
            </a:r>
            <a:r>
              <a:rPr lang="zh-CN" altLang="zh-CN" sz="1800" b="1" dirty="0"/>
              <a:t>建筑高度大于</a:t>
            </a:r>
            <a:r>
              <a:rPr lang="en-US" altLang="zh-CN" sz="1800" b="1" dirty="0"/>
              <a:t>100m</a:t>
            </a:r>
            <a:r>
              <a:rPr lang="zh-CN" altLang="zh-CN" sz="1800" b="1" dirty="0"/>
              <a:t>的建筑，其机械加压送风系统应竖向分段独立设置，且每段高度不应超过</a:t>
            </a:r>
            <a:r>
              <a:rPr lang="en-US" altLang="zh-CN" sz="1800" b="1" dirty="0"/>
              <a:t>100m</a:t>
            </a:r>
            <a:r>
              <a:rPr lang="zh-CN" altLang="zh-CN" sz="1800" b="1" dirty="0"/>
              <a:t>。</a:t>
            </a:r>
          </a:p>
          <a:p>
            <a:pPr eaLnBrk="1" hangingPunct="1">
              <a:lnSpc>
                <a:spcPct val="150000"/>
              </a:lnSpc>
              <a:buChar char="•"/>
            </a:pPr>
            <a:endParaRPr lang="en-US" altLang="zh-CN" sz="1800" b="1" dirty="0"/>
          </a:p>
        </p:txBody>
      </p:sp>
    </p:spTree>
  </p:cSld>
  <p:clrMapOvr>
    <a:masterClrMapping/>
  </p:clrMapOvr>
  <p:transition spd="slow">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xfrm>
            <a:off x="7938" y="0"/>
            <a:ext cx="3211512"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395288" y="836613"/>
            <a:ext cx="8207375"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3  防烟</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x-none" altLang="zh-CN" sz="2400" b="1" i="0" u="none" strike="noStrike" kern="1200" cap="none" spc="0" normalizeH="0" baseline="0" noProof="0" dirty="0">
                <a:ln>
                  <a:noFill/>
                </a:ln>
                <a:solidFill>
                  <a:schemeClr val="tx1"/>
                </a:solidFill>
                <a:effectLst/>
                <a:uLnTx/>
                <a:uFillTx/>
                <a:latin typeface="+mn-lt"/>
                <a:ea typeface="+mn-ea"/>
                <a:cs typeface="+mn-cs"/>
              </a:rPr>
              <a:t>3.3</a:t>
            </a:r>
            <a:r>
              <a:rPr kumimoji="0" lang="x-none"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400" b="0" i="0" u="none" strike="noStrike" kern="1200" cap="none" spc="0" normalizeH="0" baseline="0" noProof="0" dirty="0">
                <a:ln>
                  <a:noFill/>
                </a:ln>
                <a:solidFill>
                  <a:schemeClr val="tx1"/>
                </a:solidFill>
                <a:effectLst/>
                <a:uLnTx/>
                <a:uFillTx/>
                <a:latin typeface="+mn-lt"/>
                <a:ea typeface="+mn-ea"/>
                <a:cs typeface="+mn-cs"/>
              </a:rPr>
              <a:t>机械加压送风设施</a:t>
            </a:r>
            <a:endParaRPr kumimoji="0" lang="zh-CN" altLang="zh-CN" sz="24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a:ln>
                  <a:noFill/>
                </a:ln>
                <a:solidFill>
                  <a:schemeClr val="tx1"/>
                </a:solidFill>
                <a:effectLst/>
                <a:uLnTx/>
                <a:uFillTx/>
                <a:latin typeface="+mn-lt"/>
                <a:ea typeface="+mn-ea"/>
                <a:cs typeface="+mn-cs"/>
              </a:rPr>
              <a:t>3.3.3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建筑高度小于或等于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50m</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的建筑，当楼梯间设置加压送风井（管）道确有困难时，楼梯间可采用直灌式加压送风系统，并应符合下列规定：</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1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建筑高度大于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32m</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的高层建筑，应采用楼梯间两点部位送风的方式，送风口之间距离不宜小于建筑高度的</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1/2</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2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送风量应按计算值或本标准第</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3.4.2</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条规定的送风量增加</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20%</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3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加压送风口不宜设在影响人员疏散的部位。</a:t>
            </a:r>
          </a:p>
        </p:txBody>
      </p:sp>
    </p:spTree>
  </p:cSld>
  <p:clrMapOvr>
    <a:masterClrMapping/>
  </p:clrMapOvr>
  <p:transition spd="slow">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1588" y="0"/>
            <a:ext cx="34290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395288" y="981075"/>
            <a:ext cx="8207375"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3  防烟</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x-none" altLang="zh-CN" sz="2400" b="1" i="0" u="none" strike="noStrike" kern="1200" cap="none" spc="0" normalizeH="0" baseline="0" noProof="0" dirty="0">
                <a:ln>
                  <a:noFill/>
                </a:ln>
                <a:solidFill>
                  <a:schemeClr val="tx1"/>
                </a:solidFill>
                <a:effectLst/>
                <a:uLnTx/>
                <a:uFillTx/>
                <a:latin typeface="+mn-lt"/>
                <a:ea typeface="+mn-ea"/>
                <a:cs typeface="+mn-cs"/>
              </a:rPr>
              <a:t>3.3</a:t>
            </a:r>
            <a:r>
              <a:rPr kumimoji="0" lang="x-none"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400" b="0" i="0" u="none" strike="noStrike" kern="1200" cap="none" spc="0" normalizeH="0" baseline="0" noProof="0" dirty="0">
                <a:ln>
                  <a:noFill/>
                </a:ln>
                <a:solidFill>
                  <a:schemeClr val="tx1"/>
                </a:solidFill>
                <a:effectLst/>
                <a:uLnTx/>
                <a:uFillTx/>
                <a:latin typeface="+mn-lt"/>
                <a:ea typeface="+mn-ea"/>
                <a:cs typeface="+mn-cs"/>
              </a:rPr>
              <a:t>机械加压送风设施</a:t>
            </a:r>
            <a:endParaRPr kumimoji="0" lang="zh-CN" altLang="zh-CN" sz="24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a:ln>
                  <a:noFill/>
                </a:ln>
                <a:solidFill>
                  <a:schemeClr val="tx1"/>
                </a:solidFill>
                <a:effectLst/>
                <a:uLnTx/>
                <a:uFillTx/>
                <a:latin typeface="+mn-lt"/>
                <a:ea typeface="+mn-ea"/>
                <a:cs typeface="+mn-cs"/>
              </a:rPr>
              <a:t>3.3.4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设置机械加压送风系统的楼梯间的地上部分与地下部分，其机械加压送风系统应分别独立设置。当受建筑条件限制，且地下部分为汽车库或设备用房时，可共用机械加压送风系统</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并应符合下列规定：</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1 </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应按本标准第</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3.4.5</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条的规定分别计算地上、地下部分的加压送风量，相加后作为共用加压送风系统风量</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zh-CN"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en-US" altLang="zh-CN" sz="1800" b="1" i="0" u="none" strike="noStrike" kern="1200" cap="none" spc="0" normalizeH="0" baseline="0" noProof="0" dirty="0">
                <a:ln>
                  <a:noFill/>
                </a:ln>
                <a:solidFill>
                  <a:schemeClr val="tx1"/>
                </a:solidFill>
                <a:effectLst/>
                <a:uLnTx/>
                <a:uFillTx/>
                <a:latin typeface="+mn-lt"/>
                <a:ea typeface="+mn-ea"/>
                <a:cs typeface="+mn-cs"/>
              </a:rPr>
              <a:t>2</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sym typeface="+mn-ea"/>
              </a:rPr>
              <a:t>应采取有效措施分别满足地上、地下部分的送风量的要求。</a:t>
            </a:r>
            <a:endParaRPr kumimoji="0" lang="en-US" altLang="zh-CN" sz="1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a:xfrm>
            <a:off x="0" y="-7620"/>
            <a:ext cx="3413125" cy="69977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468313" y="930275"/>
            <a:ext cx="8062913" cy="5594350"/>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3  防烟</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x-none" altLang="zh-CN" sz="2400" b="1" i="0" u="none" strike="noStrike" kern="1200" cap="none" spc="0" normalizeH="0" baseline="0" noProof="0" dirty="0">
                <a:ln>
                  <a:noFill/>
                </a:ln>
                <a:solidFill>
                  <a:schemeClr val="tx1"/>
                </a:solidFill>
                <a:effectLst/>
                <a:uLnTx/>
                <a:uFillTx/>
                <a:latin typeface="+mn-lt"/>
                <a:ea typeface="+mn-ea"/>
                <a:cs typeface="+mn-cs"/>
              </a:rPr>
              <a:t>3.3</a:t>
            </a:r>
            <a:r>
              <a:rPr kumimoji="0" lang="x-none"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400" b="0" i="0" u="none" strike="noStrike" kern="1200" cap="none" spc="0" normalizeH="0" baseline="0" noProof="0" dirty="0">
                <a:ln>
                  <a:noFill/>
                </a:ln>
                <a:solidFill>
                  <a:schemeClr val="tx1"/>
                </a:solidFill>
                <a:effectLst/>
                <a:uLnTx/>
                <a:uFillTx/>
                <a:latin typeface="+mn-lt"/>
                <a:ea typeface="+mn-ea"/>
                <a:cs typeface="+mn-cs"/>
              </a:rPr>
              <a:t>机械加压送风设施</a:t>
            </a:r>
            <a:endParaRPr kumimoji="0" lang="zh-CN" altLang="zh-CN" sz="24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a:ln>
                  <a:noFill/>
                </a:ln>
                <a:solidFill>
                  <a:schemeClr val="tx1"/>
                </a:solidFill>
                <a:effectLst/>
                <a:uLnTx/>
                <a:uFillTx/>
                <a:latin typeface="+mn-lt"/>
                <a:ea typeface="+mn-ea"/>
                <a:cs typeface="+mn-cs"/>
              </a:rPr>
              <a:t>3.3.5 </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机械加压送风风机宜采用轴流风机或中、低压离心风机，其设置应符合下列要求：</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1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送风机的进风口应直通室外，且应采取防止烟气被吸入的措施；</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2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送风机的进风口宜设在机械加压送风系统的下部；</a:t>
            </a: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3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送风机的进风口不应与排烟风机的出风口设在同一面上。当确有困难时，送风机的进风口与排烟风机的出风口应分开布置，且竖向布置时，送风机的进风口应设置在排烟出口的下方，其两者边缘最小垂直距离不应小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6.0m</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；水平布置时，两者边缘最小水平距离不应小于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20.0m</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a:t>
            </a: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zh-CN" sz="1800" b="1" i="0" u="none" strike="noStrike" kern="1200" cap="none" spc="0" normalizeH="0" baseline="0" noProof="0" dirty="0">
                <a:ln>
                  <a:noFill/>
                </a:ln>
                <a:solidFill>
                  <a:schemeClr val="tx1"/>
                </a:solidFill>
                <a:effectLst/>
                <a:uLnTx/>
                <a:uFillTx/>
                <a:latin typeface="+mn-lt"/>
                <a:ea typeface="+mn-ea"/>
                <a:cs typeface="+mn-cs"/>
              </a:rPr>
              <a:t> 5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送风机应设置在专用机房内，送风机房并应符合现行国家标准《建筑设计防火规范》</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GB50016</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的规定；</a:t>
            </a:r>
          </a:p>
        </p:txBody>
      </p:sp>
    </p:spTree>
  </p:cSld>
  <p:clrMapOvr>
    <a:masterClrMapping/>
  </p:clrMapOvr>
  <p:transition spd="slow">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a:xfrm>
            <a:off x="0" y="-7620"/>
            <a:ext cx="3413125" cy="69977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pic>
        <p:nvPicPr>
          <p:cNvPr id="140291" name="Picture 2" descr="F:\办公磁盘E\文档一\个人文档\王炯\讲课\防排烟规范宣贯\3.3.5图片.png"/>
          <p:cNvPicPr>
            <a:picLocks noChangeAspect="1"/>
          </p:cNvPicPr>
          <p:nvPr/>
        </p:nvPicPr>
        <p:blipFill>
          <a:blip r:embed="rId2"/>
          <a:stretch>
            <a:fillRect/>
          </a:stretch>
        </p:blipFill>
        <p:spPr>
          <a:xfrm>
            <a:off x="2181860" y="962660"/>
            <a:ext cx="3804920" cy="2062480"/>
          </a:xfrm>
          <a:prstGeom prst="rect">
            <a:avLst/>
          </a:prstGeom>
          <a:noFill/>
          <a:ln w="9525">
            <a:noFill/>
          </a:ln>
        </p:spPr>
      </p:pic>
      <p:pic>
        <p:nvPicPr>
          <p:cNvPr id="141315" name="Picture 2"/>
          <p:cNvPicPr>
            <a:picLocks noChangeAspect="1"/>
          </p:cNvPicPr>
          <p:nvPr/>
        </p:nvPicPr>
        <p:blipFill>
          <a:blip r:embed="rId3"/>
          <a:stretch>
            <a:fillRect/>
          </a:stretch>
        </p:blipFill>
        <p:spPr>
          <a:xfrm>
            <a:off x="1744345" y="3406140"/>
            <a:ext cx="5655945" cy="2726690"/>
          </a:xfrm>
          <a:prstGeom prst="rect">
            <a:avLst/>
          </a:prstGeom>
          <a:noFill/>
          <a:ln w="9525">
            <a:noFill/>
          </a:ln>
        </p:spPr>
      </p:pic>
    </p:spTree>
  </p:cSld>
  <p:clrMapOvr>
    <a:masterClrMapping/>
  </p:clrMapOvr>
  <p:transition spd="slow">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p:nvPr>
        </p:nvSpPr>
        <p:spPr>
          <a:xfrm>
            <a:off x="-9525" y="-3175"/>
            <a:ext cx="3429000" cy="695325"/>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1987" name="Rectangle 3"/>
          <p:cNvSpPr>
            <a:spLocks noGrp="1"/>
          </p:cNvSpPr>
          <p:nvPr>
            <p:ph type="body"/>
          </p:nvPr>
        </p:nvSpPr>
        <p:spPr>
          <a:xfrm>
            <a:off x="395288" y="836613"/>
            <a:ext cx="8207375" cy="477202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buChar char="•"/>
            </a:pPr>
            <a:r>
              <a:rPr lang="zh-CN" altLang="zh-CN" sz="2400" b="1" dirty="0"/>
              <a:t>3.3</a:t>
            </a:r>
            <a:r>
              <a:rPr lang="zh-CN" altLang="zh-CN" sz="2400" dirty="0"/>
              <a:t>  机械加压送风设施</a:t>
            </a:r>
            <a:endParaRPr lang="zh-CN" altLang="zh-CN" sz="2400" b="1" dirty="0"/>
          </a:p>
          <a:p>
            <a:pPr eaLnBrk="1" hangingPunct="1">
              <a:lnSpc>
                <a:spcPct val="150000"/>
              </a:lnSpc>
              <a:buChar char="•"/>
            </a:pPr>
            <a:r>
              <a:rPr lang="en-US" altLang="zh-CN" sz="1800" b="1" dirty="0"/>
              <a:t>3.3.7  </a:t>
            </a:r>
            <a:r>
              <a:rPr lang="zh-CN" altLang="zh-CN" sz="1800" b="1" dirty="0"/>
              <a:t>机械加压送风系统应采用管道送风，且不应采用土建风道。送风管道应采用不燃材料制作且内壁应光滑。当送风管道内壁为金属时，设计风速不应大于</a:t>
            </a:r>
            <a:r>
              <a:rPr lang="en-US" altLang="zh-CN" sz="1800" b="1" dirty="0"/>
              <a:t>20m/s</a:t>
            </a:r>
            <a:r>
              <a:rPr lang="zh-CN" altLang="zh-CN" sz="1800" b="1" dirty="0"/>
              <a:t>；当送风管道内壁为非金属时，设计风速不应大于</a:t>
            </a:r>
            <a:r>
              <a:rPr lang="en-US" altLang="zh-CN" sz="1800" b="1" dirty="0"/>
              <a:t>15m/s</a:t>
            </a:r>
            <a:r>
              <a:rPr lang="zh-CN" altLang="zh-CN" sz="1800" b="1" dirty="0"/>
              <a:t>；送风管道的厚度应符合现行国家标准《通风与空调工程施工质量验收规范》</a:t>
            </a:r>
            <a:r>
              <a:rPr lang="en-US" altLang="zh-CN" sz="1800" b="1" dirty="0"/>
              <a:t>GB50243</a:t>
            </a:r>
            <a:r>
              <a:rPr lang="zh-CN" altLang="zh-CN" sz="1800" b="1" dirty="0"/>
              <a:t>的规定。</a:t>
            </a:r>
          </a:p>
        </p:txBody>
      </p:sp>
    </p:spTree>
  </p:cSld>
  <p:clrMapOvr>
    <a:masterClrMapping/>
  </p:clrMapOvr>
  <p:transition spd="slow">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a:xfrm>
            <a:off x="0" y="0"/>
            <a:ext cx="3284538"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395288" y="836613"/>
            <a:ext cx="8207375" cy="4772025"/>
          </a:xfrm>
        </p:spPr>
        <p:txBody>
          <a:bodyPr vert="horz" wrap="square" lIns="91440" tIns="45720" rIns="91440" bIns="45720" numCol="1" rtlCol="0" anchor="t" anchorCtr="0" compatLnSpc="1">
            <a:normAutofit/>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3  防烟</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x-none" altLang="zh-CN" sz="2400" b="1" i="0" u="none" strike="noStrike" kern="1200" cap="none" spc="0" normalizeH="0" baseline="0" noProof="0" dirty="0">
                <a:ln>
                  <a:noFill/>
                </a:ln>
                <a:solidFill>
                  <a:schemeClr val="tx1"/>
                </a:solidFill>
                <a:effectLst/>
                <a:uLnTx/>
                <a:uFillTx/>
                <a:latin typeface="+mn-lt"/>
                <a:ea typeface="+mn-ea"/>
                <a:cs typeface="+mn-cs"/>
              </a:rPr>
              <a:t>3.3</a:t>
            </a:r>
            <a:r>
              <a:rPr kumimoji="0" lang="x-none" altLang="zh-CN" sz="24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2400" b="0" i="0" u="none" strike="noStrike" kern="1200" cap="none" spc="0" normalizeH="0" baseline="0" noProof="0" dirty="0">
                <a:ln>
                  <a:noFill/>
                </a:ln>
                <a:solidFill>
                  <a:schemeClr val="tx1"/>
                </a:solidFill>
                <a:effectLst/>
                <a:uLnTx/>
                <a:uFillTx/>
                <a:latin typeface="+mn-lt"/>
                <a:ea typeface="+mn-ea"/>
                <a:cs typeface="+mn-cs"/>
              </a:rPr>
              <a:t>机械加压送风设施</a:t>
            </a:r>
            <a:endParaRPr kumimoji="0" lang="zh-CN" altLang="zh-CN" sz="24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a:ln>
                  <a:noFill/>
                </a:ln>
                <a:solidFill>
                  <a:schemeClr val="tx1"/>
                </a:solidFill>
                <a:effectLst/>
                <a:uLnTx/>
                <a:uFillTx/>
                <a:latin typeface="+mn-lt"/>
                <a:ea typeface="+mn-ea"/>
                <a:cs typeface="+mn-cs"/>
              </a:rPr>
              <a:t>3.3.8</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机械加压送风管道的设置和耐火极限应符合下列规定：</a:t>
            </a: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1</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竖向设置的送风管道应独立设置在管道井内，当确有困难时，未设置在管道井内或与其它管道合用管道井的送风管道，其耐火极限不应低于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1.0h</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a:t>
            </a: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mn-lt"/>
                <a:ea typeface="+mn-ea"/>
                <a:cs typeface="+mn-cs"/>
              </a:rPr>
              <a:t>      2</a:t>
            </a:r>
            <a:r>
              <a:rPr kumimoji="0" lang="en-US" altLang="zh-CN" sz="1800" b="0"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水平设置的送风管道，当设置在吊顶内时，其耐火极限不应低于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0.5h</a:t>
            </a:r>
            <a:r>
              <a:rPr kumimoji="0" lang="zh-CN" altLang="zh-CN" sz="1800" b="0" i="0" u="none" strike="noStrike" kern="1200" cap="none" spc="0" normalizeH="0" baseline="0" noProof="0" dirty="0">
                <a:ln>
                  <a:noFill/>
                </a:ln>
                <a:solidFill>
                  <a:schemeClr val="tx1"/>
                </a:solidFill>
                <a:effectLst/>
                <a:uLnTx/>
                <a:uFillTx/>
                <a:latin typeface="+mn-lt"/>
                <a:ea typeface="+mn-ea"/>
                <a:cs typeface="+mn-cs"/>
              </a:rPr>
              <a:t>；当未设置在吊顶内时，其耐火极限不应低于</a:t>
            </a:r>
            <a:r>
              <a:rPr kumimoji="0" lang="en-US" altLang="zh-CN" sz="1800" b="0" i="0" u="none" strike="noStrike" kern="1200" cap="none" spc="0" normalizeH="0" baseline="0" noProof="0" dirty="0">
                <a:ln>
                  <a:noFill/>
                </a:ln>
                <a:solidFill>
                  <a:schemeClr val="tx1"/>
                </a:solidFill>
                <a:effectLst/>
                <a:uLnTx/>
                <a:uFillTx/>
                <a:latin typeface="+mn-lt"/>
                <a:ea typeface="+mn-ea"/>
                <a:cs typeface="+mn-cs"/>
              </a:rPr>
              <a:t>1.0h</a:t>
            </a:r>
            <a:r>
              <a:rPr kumimoji="0" lang="zh-CN" altLang="zh-CN" sz="1800" b="0" i="0" u="none" strike="noStrike" kern="1200" cap="none" spc="0" normalizeH="0" baseline="0" noProof="0" dirty="0" smtClean="0">
                <a:ln>
                  <a:noFill/>
                </a:ln>
                <a:solidFill>
                  <a:schemeClr val="tx1"/>
                </a:solidFill>
                <a:effectLst/>
                <a:uLnTx/>
                <a:uFillTx/>
                <a:latin typeface="+mn-lt"/>
                <a:ea typeface="+mn-ea"/>
                <a:cs typeface="+mn-cs"/>
              </a:rPr>
              <a:t>。</a:t>
            </a:r>
          </a:p>
          <a:p>
            <a:pPr marL="342900" marR="0" lvl="0" indent="-342900" algn="l" defTabSz="914400" rtl="0" eaLnBrk="1" fontAlgn="auto" latinLnBrk="0" hangingPunct="1">
              <a:lnSpc>
                <a:spcPct val="150000"/>
              </a:lnSpc>
              <a:spcBef>
                <a:spcPct val="20000"/>
              </a:spcBef>
              <a:spcAft>
                <a:spcPts val="0"/>
              </a:spcAft>
              <a:buClrTx/>
              <a:buSzTx/>
              <a:buFont typeface="Arial" panose="020B0604020202020204" pitchFamily="34" charset="0"/>
              <a:buChar char="•"/>
              <a:defRPr/>
            </a:pPr>
            <a:endParaRPr kumimoji="0" lang="zh-CN"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endParaRPr kumimoji="0" lang="zh-CN"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endParaRPr kumimoji="0" lang="zh-CN"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endParaRPr kumimoji="0" lang="en-US" altLang="zh-CN" sz="1800" b="0"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p:nvPr>
        </p:nvSpPr>
        <p:spPr>
          <a:xfrm>
            <a:off x="0" y="0"/>
            <a:ext cx="3284538"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4035" name="Rectangle 3"/>
          <p:cNvSpPr>
            <a:spLocks noGrp="1"/>
          </p:cNvSpPr>
          <p:nvPr>
            <p:ph type="body"/>
          </p:nvPr>
        </p:nvSpPr>
        <p:spPr>
          <a:xfrm>
            <a:off x="395288" y="836613"/>
            <a:ext cx="8207375" cy="4772025"/>
          </a:xfrm>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buChar char="•"/>
            </a:pPr>
            <a:r>
              <a:rPr lang="en-US" altLang="zh-CN" sz="2400" b="1" dirty="0"/>
              <a:t>3.3</a:t>
            </a:r>
            <a:r>
              <a:rPr lang="en-US" altLang="zh-CN" sz="2400" dirty="0"/>
              <a:t>  </a:t>
            </a:r>
            <a:r>
              <a:rPr lang="zh-CN" altLang="zh-CN" sz="2400" dirty="0"/>
              <a:t>机械加压送风设施</a:t>
            </a:r>
            <a:endParaRPr lang="zh-CN" altLang="zh-CN" sz="2400" b="1" dirty="0"/>
          </a:p>
          <a:p>
            <a:pPr eaLnBrk="1" hangingPunct="1">
              <a:lnSpc>
                <a:spcPct val="150000"/>
              </a:lnSpc>
              <a:buChar char="•"/>
            </a:pPr>
            <a:r>
              <a:rPr lang="en-US" altLang="zh-CN" sz="1800" b="1" dirty="0"/>
              <a:t>3.3.11  </a:t>
            </a:r>
            <a:r>
              <a:rPr lang="zh-CN" altLang="zh-CN" sz="1800" b="1" dirty="0"/>
              <a:t>设置机械加压送风系统的封闭楼梯间、防烟楼梯间，尚应在其顶部设置不小于</a:t>
            </a:r>
            <a:r>
              <a:rPr lang="en-US" altLang="zh-CN" sz="1800" b="1" dirty="0"/>
              <a:t>1m</a:t>
            </a:r>
            <a:r>
              <a:rPr lang="en-US" altLang="zh-CN" sz="1800" b="1" baseline="30000" dirty="0"/>
              <a:t>2</a:t>
            </a:r>
            <a:r>
              <a:rPr lang="zh-CN" altLang="zh-CN" sz="1800" b="1" dirty="0"/>
              <a:t>的固定窗。靠外墙的防烟楼梯间，尚应在其外墙上每</a:t>
            </a:r>
            <a:r>
              <a:rPr lang="en-US" altLang="zh-CN" sz="1800" b="1" dirty="0"/>
              <a:t>5</a:t>
            </a:r>
            <a:r>
              <a:rPr lang="zh-CN" altLang="zh-CN" sz="1800" b="1" dirty="0"/>
              <a:t>层内设置总面积不小于</a:t>
            </a:r>
            <a:r>
              <a:rPr lang="en-US" altLang="zh-CN" sz="1800" b="1" dirty="0"/>
              <a:t>2m</a:t>
            </a:r>
            <a:r>
              <a:rPr lang="en-US" altLang="zh-CN" sz="1800" b="1" baseline="30000" dirty="0"/>
              <a:t>2</a:t>
            </a:r>
            <a:r>
              <a:rPr lang="zh-CN" altLang="zh-CN" sz="1800" b="1" dirty="0"/>
              <a:t>的固定窗。</a:t>
            </a:r>
            <a:endParaRPr lang="en-US" altLang="zh-CN" sz="1800" b="1" dirty="0"/>
          </a:p>
          <a:p>
            <a:pPr eaLnBrk="1" hangingPunct="1">
              <a:lnSpc>
                <a:spcPct val="150000"/>
              </a:lnSpc>
              <a:buChar char="•"/>
            </a:pPr>
            <a:endParaRPr lang="zh-CN" altLang="zh-CN" sz="1800" b="1" dirty="0"/>
          </a:p>
          <a:p>
            <a:pPr eaLnBrk="1" hangingPunct="1">
              <a:lnSpc>
                <a:spcPct val="150000"/>
              </a:lnSpc>
              <a:buChar char="•"/>
            </a:pPr>
            <a:endParaRPr lang="zh-CN" altLang="zh-CN" sz="1800" dirty="0"/>
          </a:p>
        </p:txBody>
      </p:sp>
    </p:spTree>
  </p:cSld>
  <p:clrMapOvr>
    <a:masterClrMapping/>
  </p:clrMapOvr>
  <p:transition spd="slow">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a:xfrm>
            <a:off x="0" y="0"/>
            <a:ext cx="3213100"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p:cNvSpPr>
          <p:nvPr>
            <p:ph type="body"/>
          </p:nvPr>
        </p:nvSpPr>
        <p:spPr>
          <a:xfrm>
            <a:off x="323850" y="836613"/>
            <a:ext cx="8496300" cy="5616575"/>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800" b="1" dirty="0"/>
              <a:t>3  防烟系统设计</a:t>
            </a:r>
            <a:endParaRPr lang="en-US" altLang="zh-CN" sz="2800" b="1" dirty="0"/>
          </a:p>
          <a:p>
            <a:pPr eaLnBrk="1" hangingPunct="1">
              <a:buChar char="•"/>
            </a:pPr>
            <a:r>
              <a:rPr lang="zh-CN" altLang="zh-CN" sz="2400" b="1" dirty="0"/>
              <a:t>3.</a:t>
            </a:r>
            <a:r>
              <a:rPr lang="en-US" altLang="zh-CN" sz="2400" b="1" dirty="0"/>
              <a:t>4</a:t>
            </a:r>
            <a:r>
              <a:rPr lang="zh-CN" altLang="zh-CN" sz="2400" dirty="0"/>
              <a:t>  机械加压送风</a:t>
            </a:r>
            <a:r>
              <a:rPr lang="zh-CN" altLang="en-US" sz="2400" dirty="0"/>
              <a:t>系统风量计算</a:t>
            </a:r>
            <a:endParaRPr lang="zh-CN" altLang="zh-CN" sz="2400" b="1" dirty="0"/>
          </a:p>
          <a:p>
            <a:pPr>
              <a:lnSpc>
                <a:spcPct val="150000"/>
              </a:lnSpc>
              <a:buChar char="•"/>
            </a:pPr>
            <a:r>
              <a:rPr lang="en-US" altLang="zh-CN" sz="1800" b="1" dirty="0">
                <a:latin typeface="Arial" panose="020B0604020202020204" pitchFamily="34" charset="0"/>
              </a:rPr>
              <a:t>3.4.1  </a:t>
            </a:r>
            <a:r>
              <a:rPr lang="zh-CN" altLang="zh-CN" sz="1800" b="1" dirty="0">
                <a:latin typeface="Arial" panose="020B0604020202020204" pitchFamily="34" charset="0"/>
              </a:rPr>
              <a:t>机械加压送风系统的设计风量不应小于计算风量的</a:t>
            </a:r>
            <a:r>
              <a:rPr lang="en-US" altLang="zh-CN" sz="1800" b="1" dirty="0">
                <a:latin typeface="Arial" panose="020B0604020202020204" pitchFamily="34" charset="0"/>
              </a:rPr>
              <a:t>1.2</a:t>
            </a:r>
            <a:r>
              <a:rPr lang="zh-CN" altLang="zh-CN" sz="1800" b="1" dirty="0">
                <a:latin typeface="Arial" panose="020B0604020202020204" pitchFamily="34" charset="0"/>
              </a:rPr>
              <a:t>倍。</a:t>
            </a:r>
            <a:endParaRPr lang="en-US" altLang="zh-CN" sz="1800" b="1" dirty="0">
              <a:latin typeface="Arial" panose="020B0604020202020204" pitchFamily="34" charset="0"/>
            </a:endParaRPr>
          </a:p>
          <a:p>
            <a:pPr eaLnBrk="1" hangingPunct="1">
              <a:lnSpc>
                <a:spcPct val="150000"/>
              </a:lnSpc>
              <a:buChar char="•"/>
            </a:pPr>
            <a:endParaRPr lang="zh-CN" altLang="zh-CN" sz="1800" b="1" dirty="0"/>
          </a:p>
          <a:p>
            <a:pPr eaLnBrk="1" hangingPunct="1">
              <a:lnSpc>
                <a:spcPct val="150000"/>
              </a:lnSpc>
              <a:buChar char="•"/>
            </a:pPr>
            <a:r>
              <a:rPr lang="en-US" altLang="zh-CN" sz="1800" b="1" dirty="0">
                <a:latin typeface="Arial" panose="020B0604020202020204" pitchFamily="34" charset="0"/>
              </a:rPr>
              <a:t>3.4.2  </a:t>
            </a:r>
            <a:r>
              <a:rPr lang="zh-CN" altLang="zh-CN" sz="1800" dirty="0">
                <a:latin typeface="Arial" panose="020B0604020202020204" pitchFamily="34" charset="0"/>
              </a:rPr>
              <a:t>防烟楼梯间、独立前室、共用前室、合用前室和消防电梯前室的机械加压送风的计算风量应由本标准第</a:t>
            </a:r>
            <a:r>
              <a:rPr lang="en-US" altLang="zh-CN" sz="1800" dirty="0">
                <a:latin typeface="Arial" panose="020B0604020202020204" pitchFamily="34" charset="0"/>
              </a:rPr>
              <a:t>3.4.5</a:t>
            </a:r>
            <a:r>
              <a:rPr lang="zh-CN" altLang="zh-CN" sz="1800" dirty="0">
                <a:latin typeface="Arial" panose="020B0604020202020204" pitchFamily="34" charset="0"/>
              </a:rPr>
              <a:t>～第</a:t>
            </a:r>
            <a:r>
              <a:rPr lang="en-US" altLang="zh-CN" sz="1800" dirty="0">
                <a:latin typeface="Arial" panose="020B0604020202020204" pitchFamily="34" charset="0"/>
              </a:rPr>
              <a:t>3.4.8</a:t>
            </a:r>
            <a:r>
              <a:rPr lang="zh-CN" altLang="zh-CN" sz="1800" dirty="0">
                <a:latin typeface="Arial" panose="020B0604020202020204" pitchFamily="34" charset="0"/>
              </a:rPr>
              <a:t>条的规定计算确定。当系统负担建筑高度大于</a:t>
            </a:r>
            <a:r>
              <a:rPr lang="en-US" altLang="zh-CN" sz="1800" dirty="0">
                <a:latin typeface="Arial" panose="020B0604020202020204" pitchFamily="34" charset="0"/>
              </a:rPr>
              <a:t>24m</a:t>
            </a:r>
            <a:r>
              <a:rPr lang="zh-CN" altLang="zh-CN" sz="1800" dirty="0">
                <a:latin typeface="Arial" panose="020B0604020202020204" pitchFamily="34" charset="0"/>
              </a:rPr>
              <a:t>时</a:t>
            </a:r>
            <a:r>
              <a:rPr lang="en-US" altLang="zh-CN" sz="1800" dirty="0">
                <a:latin typeface="Arial" panose="020B0604020202020204" pitchFamily="34" charset="0"/>
              </a:rPr>
              <a:t>,</a:t>
            </a:r>
            <a:r>
              <a:rPr lang="en-US" altLang="zh-CN" sz="1800" b="1" dirty="0">
                <a:latin typeface="Arial" panose="020B0604020202020204" pitchFamily="34" charset="0"/>
              </a:rPr>
              <a:t> </a:t>
            </a:r>
            <a:r>
              <a:rPr lang="zh-CN" altLang="zh-CN" sz="1800" dirty="0">
                <a:latin typeface="Arial" panose="020B0604020202020204" pitchFamily="34" charset="0"/>
              </a:rPr>
              <a:t>防烟楼梯间、独立前室、合用前室和消防电梯前室应按计算值与表</a:t>
            </a:r>
            <a:r>
              <a:rPr lang="en-US" altLang="zh-CN" sz="1800" dirty="0">
                <a:latin typeface="Arial" panose="020B0604020202020204" pitchFamily="34" charset="0"/>
              </a:rPr>
              <a:t>3.4.2-1</a:t>
            </a:r>
            <a:r>
              <a:rPr lang="zh-CN" altLang="zh-CN" sz="1800" dirty="0">
                <a:latin typeface="Arial" panose="020B0604020202020204" pitchFamily="34" charset="0"/>
              </a:rPr>
              <a:t>～表</a:t>
            </a:r>
            <a:r>
              <a:rPr lang="en-US" altLang="zh-CN" sz="1800" dirty="0">
                <a:latin typeface="Arial" panose="020B0604020202020204" pitchFamily="34" charset="0"/>
              </a:rPr>
              <a:t>3.4.2-4</a:t>
            </a:r>
            <a:r>
              <a:rPr lang="zh-CN" altLang="zh-CN" sz="1800" dirty="0">
                <a:latin typeface="Arial" panose="020B0604020202020204" pitchFamily="34" charset="0"/>
              </a:rPr>
              <a:t>的值中的较大值确定。</a:t>
            </a:r>
            <a:endParaRPr lang="zh-CN" altLang="zh-CN" sz="1800" b="1" dirty="0">
              <a:latin typeface="Arial" panose="020B0604020202020204" pitchFamily="34" charset="0"/>
            </a:endParaRPr>
          </a:p>
          <a:p>
            <a:pPr eaLnBrk="1" hangingPunct="1">
              <a:lnSpc>
                <a:spcPct val="150000"/>
              </a:lnSpc>
              <a:buChar char="•"/>
            </a:pPr>
            <a:endParaRPr lang="zh-CN" altLang="zh-CN" sz="2000" dirty="0"/>
          </a:p>
        </p:txBody>
      </p:sp>
    </p:spTree>
  </p:cSld>
  <p:clrMapOvr>
    <a:masterClrMapping/>
  </p:clrMapOvr>
  <p:transition spd="slow">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p:nvPr>
        </p:nvSpPr>
        <p:spPr>
          <a:xfrm>
            <a:off x="0" y="0"/>
            <a:ext cx="3492500" cy="692150"/>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46083" name="Rectangle 3"/>
          <p:cNvSpPr>
            <a:spLocks noGrp="1"/>
          </p:cNvSpPr>
          <p:nvPr>
            <p:ph type="body"/>
          </p:nvPr>
        </p:nvSpPr>
        <p:spPr>
          <a:xfrm>
            <a:off x="247650" y="908050"/>
            <a:ext cx="8389938" cy="1008063"/>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zh-CN" altLang="zh-CN" sz="2400" b="1" dirty="0"/>
              <a:t>3  </a:t>
            </a:r>
            <a:r>
              <a:rPr lang="zh-CN" altLang="zh-CN" sz="2800" b="1" dirty="0"/>
              <a:t>防烟系统设计</a:t>
            </a:r>
            <a:endParaRPr lang="en-US" altLang="zh-CN" sz="2800" b="1" dirty="0"/>
          </a:p>
          <a:p>
            <a:pPr eaLnBrk="1" hangingPunct="1">
              <a:lnSpc>
                <a:spcPts val="3400"/>
              </a:lnSpc>
              <a:buFont typeface="Wingdings" panose="05000000000000000000" pitchFamily="2" charset="2"/>
              <a:buChar char="Ø"/>
            </a:pPr>
            <a:r>
              <a:rPr lang="zh-CN" altLang="zh-CN" sz="2400" b="1" dirty="0"/>
              <a:t>3.</a:t>
            </a:r>
            <a:r>
              <a:rPr lang="en-US" altLang="zh-CN" sz="2400" b="1" dirty="0"/>
              <a:t>4  </a:t>
            </a:r>
            <a:r>
              <a:rPr lang="zh-CN" altLang="zh-CN" sz="2400" b="1" dirty="0"/>
              <a:t>机械加压送风系统风量计算</a:t>
            </a:r>
            <a:endParaRPr lang="en-US" altLang="zh-CN" sz="2400" b="1" dirty="0"/>
          </a:p>
          <a:p>
            <a:pPr eaLnBrk="1" hangingPunct="1">
              <a:lnSpc>
                <a:spcPts val="3400"/>
              </a:lnSpc>
              <a:buFont typeface="Wingdings" panose="05000000000000000000" pitchFamily="2" charset="2"/>
              <a:buChar char="Ø"/>
            </a:pPr>
            <a:endParaRPr lang="en-US" altLang="zh-CN" sz="2400" b="1" dirty="0"/>
          </a:p>
        </p:txBody>
      </p:sp>
      <p:sp>
        <p:nvSpPr>
          <p:cNvPr id="46084" name="Rectangle 1"/>
          <p:cNvSpPr/>
          <p:nvPr/>
        </p:nvSpPr>
        <p:spPr>
          <a:xfrm>
            <a:off x="1908175" y="2082800"/>
            <a:ext cx="5402263" cy="317500"/>
          </a:xfrm>
          <a:prstGeom prst="rect">
            <a:avLst/>
          </a:prstGeom>
          <a:noFill/>
          <a:ln w="9525">
            <a:noFill/>
          </a:ln>
        </p:spPr>
        <p:txBody>
          <a:bodyPr anchor="ctr">
            <a:spAutoFit/>
          </a:bodyPr>
          <a:lstStyle/>
          <a:p>
            <a:pPr eaLnBrk="0" hangingPunct="0"/>
            <a:r>
              <a:rPr lang="zh-CN" altLang="en-US" sz="2200" b="1" dirty="0">
                <a:latin typeface="Times New Roman" panose="02020603050405020304" pitchFamily="18" charset="0"/>
                <a:ea typeface="黑体" panose="02010609060101010101" pitchFamily="49" charset="-122"/>
              </a:rPr>
              <a:t>表</a:t>
            </a:r>
            <a:r>
              <a:rPr lang="en-US" altLang="zh-CN" sz="2200" b="1" dirty="0">
                <a:latin typeface="Times New Roman" panose="02020603050405020304" pitchFamily="18" charset="0"/>
                <a:ea typeface="黑体" panose="02010609060101010101" pitchFamily="49" charset="-122"/>
              </a:rPr>
              <a:t>3.4.2-1 </a:t>
            </a:r>
            <a:r>
              <a:rPr lang="zh-CN" altLang="en-US" sz="2200" b="1" dirty="0">
                <a:latin typeface="Times New Roman" panose="02020603050405020304" pitchFamily="18" charset="0"/>
                <a:ea typeface="黑体" panose="02010609060101010101" pitchFamily="49" charset="-122"/>
              </a:rPr>
              <a:t>消防电梯前室加压送风的计算风量</a:t>
            </a:r>
            <a:endParaRPr lang="zh-CN" altLang="en-US" sz="2200" b="1" dirty="0">
              <a:latin typeface="Arial" panose="020B0604020202020204" pitchFamily="34" charset="0"/>
            </a:endParaRPr>
          </a:p>
        </p:txBody>
      </p:sp>
      <p:sp>
        <p:nvSpPr>
          <p:cNvPr id="46085" name="矩形 1"/>
          <p:cNvSpPr/>
          <p:nvPr/>
        </p:nvSpPr>
        <p:spPr>
          <a:xfrm>
            <a:off x="1373188" y="3355975"/>
            <a:ext cx="6138862" cy="528638"/>
          </a:xfrm>
          <a:prstGeom prst="rect">
            <a:avLst/>
          </a:prstGeom>
          <a:noFill/>
          <a:ln w="9525">
            <a:noFill/>
          </a:ln>
        </p:spPr>
        <p:txBody>
          <a:bodyPr>
            <a:spAutoFit/>
          </a:bodyPr>
          <a:lstStyle/>
          <a:p>
            <a:pPr>
              <a:lnSpc>
                <a:spcPts val="3400"/>
              </a:lnSpc>
              <a:spcBef>
                <a:spcPct val="20000"/>
              </a:spcBef>
            </a:pPr>
            <a:r>
              <a:rPr lang="zh-CN" altLang="en-US" sz="2200" b="1" dirty="0">
                <a:solidFill>
                  <a:srgbClr val="000000"/>
                </a:solidFill>
                <a:latin typeface="Times New Roman" panose="02020603050405020304" pitchFamily="18" charset="0"/>
                <a:ea typeface="黑体" panose="02010609060101010101" pitchFamily="49" charset="-122"/>
              </a:rPr>
              <a:t>表</a:t>
            </a:r>
            <a:r>
              <a:rPr lang="en-US" altLang="zh-CN" sz="2200" b="1" dirty="0">
                <a:solidFill>
                  <a:srgbClr val="000000"/>
                </a:solidFill>
                <a:latin typeface="Times New Roman" panose="02020603050405020304" pitchFamily="18" charset="0"/>
                <a:ea typeface="黑体" panose="02010609060101010101" pitchFamily="49" charset="-122"/>
              </a:rPr>
              <a:t>3.4.2-2 </a:t>
            </a:r>
            <a:r>
              <a:rPr lang="zh-CN" altLang="en-US" sz="2200" b="1" dirty="0">
                <a:solidFill>
                  <a:srgbClr val="000000"/>
                </a:solidFill>
                <a:latin typeface="Times New Roman" panose="02020603050405020304" pitchFamily="18" charset="0"/>
                <a:ea typeface="黑体" panose="02010609060101010101" pitchFamily="49" charset="-122"/>
              </a:rPr>
              <a:t>楼梯间自然通风，独立前室、合用前室加压送风的计算风量</a:t>
            </a:r>
            <a:endParaRPr lang="zh-CN" altLang="en-US" sz="2200" b="1" dirty="0">
              <a:solidFill>
                <a:srgbClr val="000000"/>
              </a:solidFill>
              <a:latin typeface="Arial" panose="020B0604020202020204" pitchFamily="34" charset="0"/>
            </a:endParaRPr>
          </a:p>
        </p:txBody>
      </p:sp>
      <p:graphicFrame>
        <p:nvGraphicFramePr>
          <p:cNvPr id="6" name="表格 5"/>
          <p:cNvGraphicFramePr>
            <a:graphicFrameLocks noGrp="1"/>
          </p:cNvGraphicFramePr>
          <p:nvPr/>
        </p:nvGraphicFramePr>
        <p:xfrm>
          <a:off x="954088" y="2400300"/>
          <a:ext cx="7058025" cy="960438"/>
        </p:xfrm>
        <a:graphic>
          <a:graphicData uri="http://schemas.openxmlformats.org/drawingml/2006/table">
            <a:tbl>
              <a:tblPr>
                <a:tableStyleId>{5C22544A-7EE6-4342-B048-85BDC9FD1C3A}</a:tableStyleId>
              </a:tblPr>
              <a:tblGrid>
                <a:gridCol w="3108293"/>
                <a:gridCol w="3949732"/>
              </a:tblGrid>
              <a:tr h="320146">
                <a:tc>
                  <a:txBody>
                    <a:bodyPr/>
                    <a:lstStyle/>
                    <a:p>
                      <a:pPr algn="ctr">
                        <a:lnSpc>
                          <a:spcPct val="150000"/>
                        </a:lnSpc>
                        <a:spcAft>
                          <a:spcPts val="0"/>
                        </a:spcAft>
                      </a:pPr>
                      <a:r>
                        <a:rPr lang="zh-CN" sz="1400" kern="100" dirty="0">
                          <a:effectLst/>
                        </a:rPr>
                        <a:t>系统负担高度</a:t>
                      </a:r>
                      <a:r>
                        <a:rPr lang="en-US" sz="1400" kern="100" dirty="0">
                          <a:effectLst/>
                        </a:rPr>
                        <a:t>h</a:t>
                      </a:r>
                      <a:r>
                        <a:rPr lang="zh-CN" sz="1400" kern="100" dirty="0">
                          <a:effectLst/>
                        </a:rPr>
                        <a:t>（</a:t>
                      </a:r>
                      <a:r>
                        <a:rPr lang="en-US" sz="1400" kern="100" dirty="0">
                          <a:effectLst/>
                        </a:rPr>
                        <a:t>m</a:t>
                      </a:r>
                      <a:r>
                        <a:rPr lang="zh-CN" sz="1400" kern="100" dirty="0">
                          <a:effectLst/>
                        </a:rPr>
                        <a:t>）</a:t>
                      </a:r>
                      <a:endParaRPr lang="zh-CN" sz="14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zh-CN" sz="1400" kern="100" dirty="0">
                          <a:effectLst/>
                        </a:rPr>
                        <a:t>加压送风量</a:t>
                      </a:r>
                      <a:r>
                        <a:rPr lang="en-US" sz="1400" kern="100" dirty="0">
                          <a:effectLst/>
                        </a:rPr>
                        <a:t>(m</a:t>
                      </a:r>
                      <a:r>
                        <a:rPr lang="en-US" sz="1400" kern="100" baseline="30000" dirty="0">
                          <a:effectLst/>
                        </a:rPr>
                        <a:t>3</a:t>
                      </a:r>
                      <a:r>
                        <a:rPr lang="en-US" sz="1400" kern="100" dirty="0">
                          <a:effectLst/>
                        </a:rPr>
                        <a:t>/h)</a:t>
                      </a:r>
                      <a:endParaRPr lang="zh-CN" sz="1400" kern="100" dirty="0">
                        <a:effectLst/>
                        <a:latin typeface="Times New Roman" panose="02020603050405020304"/>
                        <a:ea typeface="宋体" panose="02010600030101010101" pitchFamily="2" charset="-122"/>
                      </a:endParaRPr>
                    </a:p>
                  </a:txBody>
                  <a:tcPr marL="68577" marR="68577" marT="0" marB="0"/>
                </a:tc>
              </a:tr>
              <a:tr h="320146">
                <a:tc>
                  <a:txBody>
                    <a:bodyPr/>
                    <a:lstStyle/>
                    <a:p>
                      <a:pPr algn="ctr">
                        <a:lnSpc>
                          <a:spcPct val="150000"/>
                        </a:lnSpc>
                        <a:spcAft>
                          <a:spcPts val="0"/>
                        </a:spcAft>
                      </a:pPr>
                      <a:r>
                        <a:rPr lang="en-US" sz="1400" kern="100" dirty="0">
                          <a:effectLst/>
                        </a:rPr>
                        <a:t>24</a:t>
                      </a:r>
                      <a:r>
                        <a:rPr lang="zh-CN" sz="1400" kern="100" dirty="0">
                          <a:effectLst/>
                        </a:rPr>
                        <a:t>＜</a:t>
                      </a:r>
                      <a:r>
                        <a:rPr lang="en-US" sz="1400" kern="100" dirty="0">
                          <a:effectLst/>
                        </a:rPr>
                        <a:t>h</a:t>
                      </a:r>
                      <a:r>
                        <a:rPr lang="zh-CN" sz="1400" kern="100" dirty="0">
                          <a:effectLst/>
                        </a:rPr>
                        <a:t>≤</a:t>
                      </a:r>
                      <a:r>
                        <a:rPr lang="en-US" sz="1400" kern="100" dirty="0">
                          <a:effectLst/>
                        </a:rPr>
                        <a:t>50</a:t>
                      </a:r>
                      <a:endParaRPr lang="zh-CN" sz="14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400" kern="100" dirty="0">
                          <a:effectLst/>
                        </a:rPr>
                        <a:t>35,400</a:t>
                      </a:r>
                      <a:r>
                        <a:rPr lang="zh-CN" sz="1400" kern="100" dirty="0">
                          <a:effectLst/>
                        </a:rPr>
                        <a:t>～</a:t>
                      </a:r>
                      <a:r>
                        <a:rPr lang="en-US" sz="1400" kern="100" dirty="0">
                          <a:effectLst/>
                        </a:rPr>
                        <a:t>36,900</a:t>
                      </a:r>
                      <a:endParaRPr lang="zh-CN" sz="1400" kern="100" dirty="0">
                        <a:effectLst/>
                        <a:latin typeface="Times New Roman" panose="02020603050405020304"/>
                        <a:ea typeface="宋体" panose="02010600030101010101" pitchFamily="2" charset="-122"/>
                      </a:endParaRPr>
                    </a:p>
                  </a:txBody>
                  <a:tcPr marL="68577" marR="68577" marT="0" marB="0"/>
                </a:tc>
              </a:tr>
              <a:tr h="320146">
                <a:tc>
                  <a:txBody>
                    <a:bodyPr/>
                    <a:lstStyle/>
                    <a:p>
                      <a:pPr algn="ctr">
                        <a:lnSpc>
                          <a:spcPct val="150000"/>
                        </a:lnSpc>
                        <a:spcAft>
                          <a:spcPts val="0"/>
                        </a:spcAft>
                      </a:pPr>
                      <a:r>
                        <a:rPr lang="en-US" sz="1400" kern="100" dirty="0">
                          <a:effectLst/>
                        </a:rPr>
                        <a:t>50</a:t>
                      </a:r>
                      <a:r>
                        <a:rPr lang="zh-CN" sz="1400" kern="100" dirty="0">
                          <a:effectLst/>
                        </a:rPr>
                        <a:t>＜</a:t>
                      </a:r>
                      <a:r>
                        <a:rPr lang="en-US" sz="1400" kern="100" dirty="0">
                          <a:effectLst/>
                        </a:rPr>
                        <a:t>h</a:t>
                      </a:r>
                      <a:r>
                        <a:rPr lang="zh-CN" sz="1400" kern="100" dirty="0">
                          <a:effectLst/>
                        </a:rPr>
                        <a:t>≤</a:t>
                      </a:r>
                      <a:r>
                        <a:rPr lang="en-US" sz="1400" kern="100" dirty="0">
                          <a:effectLst/>
                        </a:rPr>
                        <a:t>100</a:t>
                      </a:r>
                      <a:endParaRPr lang="zh-CN" sz="14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400" kern="100" dirty="0">
                          <a:effectLst/>
                        </a:rPr>
                        <a:t>37,100</a:t>
                      </a:r>
                      <a:r>
                        <a:rPr lang="zh-CN" sz="1400" kern="100" dirty="0">
                          <a:effectLst/>
                        </a:rPr>
                        <a:t>～</a:t>
                      </a:r>
                      <a:r>
                        <a:rPr lang="en-US" sz="1400" kern="100" dirty="0">
                          <a:effectLst/>
                        </a:rPr>
                        <a:t>40,200</a:t>
                      </a:r>
                      <a:endParaRPr lang="zh-CN" sz="1400" kern="100" dirty="0">
                        <a:effectLst/>
                        <a:latin typeface="Times New Roman" panose="02020603050405020304"/>
                        <a:ea typeface="宋体" panose="02010600030101010101" pitchFamily="2" charset="-122"/>
                      </a:endParaRPr>
                    </a:p>
                  </a:txBody>
                  <a:tcPr marL="68577" marR="68577" marT="0" marB="0"/>
                </a:tc>
              </a:tr>
            </a:tbl>
          </a:graphicData>
        </a:graphic>
      </p:graphicFrame>
      <p:graphicFrame>
        <p:nvGraphicFramePr>
          <p:cNvPr id="7" name="表格 6"/>
          <p:cNvGraphicFramePr>
            <a:graphicFrameLocks noGrp="1"/>
          </p:cNvGraphicFramePr>
          <p:nvPr/>
        </p:nvGraphicFramePr>
        <p:xfrm>
          <a:off x="881063" y="3789363"/>
          <a:ext cx="7202487" cy="960438"/>
        </p:xfrm>
        <a:graphic>
          <a:graphicData uri="http://schemas.openxmlformats.org/drawingml/2006/table">
            <a:tbl>
              <a:tblPr>
                <a:tableStyleId>{5C22544A-7EE6-4342-B048-85BDC9FD1C3A}</a:tableStyleId>
              </a:tblPr>
              <a:tblGrid>
                <a:gridCol w="3333250"/>
                <a:gridCol w="3869237"/>
              </a:tblGrid>
              <a:tr h="320146">
                <a:tc>
                  <a:txBody>
                    <a:bodyPr/>
                    <a:lstStyle/>
                    <a:p>
                      <a:pPr algn="ctr">
                        <a:lnSpc>
                          <a:spcPct val="150000"/>
                        </a:lnSpc>
                        <a:spcAft>
                          <a:spcPts val="0"/>
                        </a:spcAft>
                      </a:pPr>
                      <a:r>
                        <a:rPr lang="zh-CN" sz="1400" kern="100" dirty="0">
                          <a:effectLst/>
                        </a:rPr>
                        <a:t>系统负担高度</a:t>
                      </a:r>
                      <a:r>
                        <a:rPr lang="en-US" sz="1400" kern="100" dirty="0">
                          <a:effectLst/>
                        </a:rPr>
                        <a:t>h</a:t>
                      </a:r>
                      <a:r>
                        <a:rPr lang="zh-CN" sz="1400" kern="100" dirty="0">
                          <a:effectLst/>
                        </a:rPr>
                        <a:t>（</a:t>
                      </a:r>
                      <a:r>
                        <a:rPr lang="en-US" sz="1400" kern="100" dirty="0">
                          <a:effectLst/>
                        </a:rPr>
                        <a:t>m</a:t>
                      </a:r>
                      <a:r>
                        <a:rPr lang="zh-CN" sz="1400" kern="100" dirty="0">
                          <a:effectLst/>
                        </a:rPr>
                        <a:t>）</a:t>
                      </a:r>
                      <a:endParaRPr lang="zh-CN" sz="1400" kern="100" dirty="0">
                        <a:effectLst/>
                        <a:latin typeface="Times New Roman" panose="02020603050405020304"/>
                        <a:ea typeface="宋体" panose="02010600030101010101" pitchFamily="2" charset="-122"/>
                      </a:endParaRPr>
                    </a:p>
                  </a:txBody>
                  <a:tcPr marL="68581" marR="68581" marT="0" marB="0"/>
                </a:tc>
                <a:tc>
                  <a:txBody>
                    <a:bodyPr/>
                    <a:lstStyle/>
                    <a:p>
                      <a:pPr algn="ctr">
                        <a:lnSpc>
                          <a:spcPct val="150000"/>
                        </a:lnSpc>
                        <a:spcAft>
                          <a:spcPts val="0"/>
                        </a:spcAft>
                      </a:pPr>
                      <a:r>
                        <a:rPr lang="zh-CN" sz="1400" kern="100">
                          <a:effectLst/>
                        </a:rPr>
                        <a:t>加压送风量</a:t>
                      </a:r>
                      <a:r>
                        <a:rPr lang="en-US" sz="1400" kern="100">
                          <a:effectLst/>
                        </a:rPr>
                        <a:t>(m</a:t>
                      </a:r>
                      <a:r>
                        <a:rPr lang="en-US" sz="1400" kern="100" baseline="30000">
                          <a:effectLst/>
                        </a:rPr>
                        <a:t>3</a:t>
                      </a:r>
                      <a:r>
                        <a:rPr lang="en-US" sz="1400" kern="100">
                          <a:effectLst/>
                        </a:rPr>
                        <a:t>/h)</a:t>
                      </a:r>
                      <a:endParaRPr lang="zh-CN" sz="1400" kern="100">
                        <a:effectLst/>
                        <a:latin typeface="Times New Roman" panose="02020603050405020304"/>
                        <a:ea typeface="宋体" panose="02010600030101010101" pitchFamily="2" charset="-122"/>
                      </a:endParaRPr>
                    </a:p>
                  </a:txBody>
                  <a:tcPr marL="68581" marR="68581" marT="0" marB="0"/>
                </a:tc>
              </a:tr>
              <a:tr h="320146">
                <a:tc>
                  <a:txBody>
                    <a:bodyPr/>
                    <a:lstStyle/>
                    <a:p>
                      <a:pPr algn="ctr">
                        <a:lnSpc>
                          <a:spcPct val="150000"/>
                        </a:lnSpc>
                        <a:spcAft>
                          <a:spcPts val="0"/>
                        </a:spcAft>
                      </a:pPr>
                      <a:r>
                        <a:rPr lang="en-US" sz="1400" kern="100" dirty="0">
                          <a:effectLst/>
                        </a:rPr>
                        <a:t>24</a:t>
                      </a:r>
                      <a:r>
                        <a:rPr lang="zh-CN" sz="1400" kern="100" dirty="0">
                          <a:effectLst/>
                        </a:rPr>
                        <a:t>＜</a:t>
                      </a:r>
                      <a:r>
                        <a:rPr lang="en-US" sz="1400" kern="100" dirty="0">
                          <a:effectLst/>
                        </a:rPr>
                        <a:t>h</a:t>
                      </a:r>
                      <a:r>
                        <a:rPr lang="zh-CN" sz="1400" kern="100" dirty="0">
                          <a:effectLst/>
                        </a:rPr>
                        <a:t>≤</a:t>
                      </a:r>
                      <a:r>
                        <a:rPr lang="en-US" sz="1400" kern="100" dirty="0">
                          <a:effectLst/>
                        </a:rPr>
                        <a:t>50</a:t>
                      </a:r>
                      <a:endParaRPr lang="zh-CN" sz="1400" kern="100" dirty="0">
                        <a:effectLst/>
                        <a:latin typeface="Times New Roman" panose="02020603050405020304"/>
                        <a:ea typeface="宋体" panose="02010600030101010101" pitchFamily="2" charset="-122"/>
                      </a:endParaRPr>
                    </a:p>
                  </a:txBody>
                  <a:tcPr marL="68581" marR="68581" marT="0" marB="0"/>
                </a:tc>
                <a:tc>
                  <a:txBody>
                    <a:bodyPr/>
                    <a:lstStyle/>
                    <a:p>
                      <a:pPr algn="ctr">
                        <a:lnSpc>
                          <a:spcPct val="150000"/>
                        </a:lnSpc>
                        <a:spcAft>
                          <a:spcPts val="0"/>
                        </a:spcAft>
                      </a:pPr>
                      <a:r>
                        <a:rPr lang="en-US" sz="1400" kern="100" dirty="0">
                          <a:effectLst/>
                        </a:rPr>
                        <a:t>42,400</a:t>
                      </a:r>
                      <a:r>
                        <a:rPr lang="zh-CN" sz="1400" kern="100" dirty="0">
                          <a:effectLst/>
                        </a:rPr>
                        <a:t>～</a:t>
                      </a:r>
                      <a:r>
                        <a:rPr lang="en-US" sz="1400" kern="100" dirty="0">
                          <a:effectLst/>
                        </a:rPr>
                        <a:t>44,700</a:t>
                      </a:r>
                      <a:endParaRPr lang="zh-CN" sz="1400" kern="100" dirty="0">
                        <a:effectLst/>
                        <a:latin typeface="Times New Roman" panose="02020603050405020304"/>
                        <a:ea typeface="宋体" panose="02010600030101010101" pitchFamily="2" charset="-122"/>
                      </a:endParaRPr>
                    </a:p>
                  </a:txBody>
                  <a:tcPr marL="68581" marR="68581" marT="0" marB="0"/>
                </a:tc>
              </a:tr>
              <a:tr h="320146">
                <a:tc>
                  <a:txBody>
                    <a:bodyPr/>
                    <a:lstStyle/>
                    <a:p>
                      <a:pPr algn="ctr">
                        <a:lnSpc>
                          <a:spcPct val="150000"/>
                        </a:lnSpc>
                        <a:spcAft>
                          <a:spcPts val="0"/>
                        </a:spcAft>
                      </a:pPr>
                      <a:r>
                        <a:rPr lang="en-US" sz="1400" kern="100" dirty="0">
                          <a:effectLst/>
                        </a:rPr>
                        <a:t>50</a:t>
                      </a:r>
                      <a:r>
                        <a:rPr lang="zh-CN" sz="1400" kern="100" dirty="0">
                          <a:effectLst/>
                        </a:rPr>
                        <a:t>＜</a:t>
                      </a:r>
                      <a:r>
                        <a:rPr lang="en-US" sz="1400" kern="100" dirty="0">
                          <a:effectLst/>
                        </a:rPr>
                        <a:t>h</a:t>
                      </a:r>
                      <a:r>
                        <a:rPr lang="zh-CN" sz="1400" kern="100" dirty="0">
                          <a:effectLst/>
                        </a:rPr>
                        <a:t>≤</a:t>
                      </a:r>
                      <a:r>
                        <a:rPr lang="en-US" sz="1400" kern="100" dirty="0">
                          <a:effectLst/>
                        </a:rPr>
                        <a:t>100</a:t>
                      </a:r>
                      <a:endParaRPr lang="zh-CN" sz="1400" kern="100" dirty="0">
                        <a:effectLst/>
                        <a:latin typeface="Times New Roman" panose="02020603050405020304"/>
                        <a:ea typeface="宋体" panose="02010600030101010101" pitchFamily="2" charset="-122"/>
                      </a:endParaRPr>
                    </a:p>
                  </a:txBody>
                  <a:tcPr marL="68581" marR="68581" marT="0" marB="0"/>
                </a:tc>
                <a:tc>
                  <a:txBody>
                    <a:bodyPr/>
                    <a:lstStyle/>
                    <a:p>
                      <a:pPr algn="ctr">
                        <a:lnSpc>
                          <a:spcPct val="150000"/>
                        </a:lnSpc>
                        <a:spcAft>
                          <a:spcPts val="0"/>
                        </a:spcAft>
                      </a:pPr>
                      <a:r>
                        <a:rPr lang="en-US" sz="1400" kern="100" dirty="0">
                          <a:effectLst/>
                        </a:rPr>
                        <a:t>45,000</a:t>
                      </a:r>
                      <a:r>
                        <a:rPr lang="zh-CN" sz="1400" kern="100" dirty="0">
                          <a:effectLst/>
                        </a:rPr>
                        <a:t>～</a:t>
                      </a:r>
                      <a:r>
                        <a:rPr lang="en-US" sz="1400" kern="100" dirty="0">
                          <a:effectLst/>
                        </a:rPr>
                        <a:t>48,600</a:t>
                      </a:r>
                      <a:endParaRPr lang="zh-CN" sz="1400" kern="100" dirty="0">
                        <a:effectLst/>
                        <a:latin typeface="Times New Roman" panose="02020603050405020304"/>
                        <a:ea typeface="宋体" panose="02010600030101010101" pitchFamily="2" charset="-122"/>
                      </a:endParaRPr>
                    </a:p>
                  </a:txBody>
                  <a:tcPr marL="68581" marR="68581" marT="0" marB="0"/>
                </a:tc>
              </a:tr>
            </a:tbl>
          </a:graphicData>
        </a:graphic>
      </p:graphicFrame>
      <p:sp>
        <p:nvSpPr>
          <p:cNvPr id="46114" name="Rectangle 1"/>
          <p:cNvSpPr/>
          <p:nvPr/>
        </p:nvSpPr>
        <p:spPr>
          <a:xfrm>
            <a:off x="1449388" y="5032375"/>
            <a:ext cx="6067425" cy="296863"/>
          </a:xfrm>
          <a:prstGeom prst="rect">
            <a:avLst/>
          </a:prstGeom>
          <a:noFill/>
          <a:ln w="9525">
            <a:noFill/>
          </a:ln>
        </p:spPr>
        <p:txBody>
          <a:bodyPr anchor="ctr">
            <a:spAutoFit/>
          </a:bodyPr>
          <a:lstStyle/>
          <a:p>
            <a:pPr eaLnBrk="0" hangingPunct="0"/>
            <a:r>
              <a:rPr lang="zh-CN" altLang="zh-CN" sz="2000" b="1" dirty="0">
                <a:latin typeface="Arial" panose="020B0604020202020204" pitchFamily="34" charset="0"/>
              </a:rPr>
              <a:t>表</a:t>
            </a:r>
            <a:r>
              <a:rPr lang="en-US" altLang="zh-CN" sz="2000" b="1" dirty="0">
                <a:latin typeface="Arial" panose="020B0604020202020204" pitchFamily="34" charset="0"/>
              </a:rPr>
              <a:t>3.4.2-3 </a:t>
            </a:r>
            <a:r>
              <a:rPr lang="zh-CN" altLang="zh-CN" sz="2000" b="1" dirty="0">
                <a:latin typeface="Arial" panose="020B0604020202020204" pitchFamily="34" charset="0"/>
              </a:rPr>
              <a:t>前室不送风，封闭楼梯间、防烟楼梯间加压送风的计算风量</a:t>
            </a:r>
          </a:p>
        </p:txBody>
      </p:sp>
      <p:graphicFrame>
        <p:nvGraphicFramePr>
          <p:cNvPr id="9" name="表格 8"/>
          <p:cNvGraphicFramePr>
            <a:graphicFrameLocks noGrp="1"/>
          </p:cNvGraphicFramePr>
          <p:nvPr/>
        </p:nvGraphicFramePr>
        <p:xfrm>
          <a:off x="900113" y="5373688"/>
          <a:ext cx="7058025" cy="960438"/>
        </p:xfrm>
        <a:graphic>
          <a:graphicData uri="http://schemas.openxmlformats.org/drawingml/2006/table">
            <a:tbl>
              <a:tblPr>
                <a:tableStyleId>{5C22544A-7EE6-4342-B048-85BDC9FD1C3A}</a:tableStyleId>
              </a:tblPr>
              <a:tblGrid>
                <a:gridCol w="3273662"/>
                <a:gridCol w="3784363"/>
              </a:tblGrid>
              <a:tr h="320146">
                <a:tc>
                  <a:txBody>
                    <a:bodyPr/>
                    <a:lstStyle/>
                    <a:p>
                      <a:pPr algn="ctr">
                        <a:lnSpc>
                          <a:spcPct val="150000"/>
                        </a:lnSpc>
                        <a:spcAft>
                          <a:spcPts val="0"/>
                        </a:spcAft>
                      </a:pPr>
                      <a:r>
                        <a:rPr lang="zh-CN" sz="1400" kern="100" dirty="0">
                          <a:effectLst/>
                        </a:rPr>
                        <a:t>系统负担高度</a:t>
                      </a:r>
                      <a:r>
                        <a:rPr lang="en-US" sz="1400" kern="100" dirty="0">
                          <a:effectLst/>
                        </a:rPr>
                        <a:t>h</a:t>
                      </a:r>
                      <a:r>
                        <a:rPr lang="zh-CN" sz="1400" kern="100" dirty="0">
                          <a:effectLst/>
                        </a:rPr>
                        <a:t>（</a:t>
                      </a:r>
                      <a:r>
                        <a:rPr lang="en-US" sz="1400" kern="100" dirty="0">
                          <a:effectLst/>
                        </a:rPr>
                        <a:t>m</a:t>
                      </a:r>
                      <a:r>
                        <a:rPr lang="zh-CN" sz="1400" kern="100" dirty="0">
                          <a:effectLst/>
                        </a:rPr>
                        <a:t>）</a:t>
                      </a:r>
                      <a:endParaRPr lang="zh-CN" sz="1400" kern="100" dirty="0">
                        <a:effectLst/>
                        <a:latin typeface="Times New Roman" panose="02020603050405020304"/>
                        <a:ea typeface="宋体" panose="02010600030101010101" pitchFamily="2" charset="-122"/>
                      </a:endParaRPr>
                    </a:p>
                  </a:txBody>
                  <a:tcPr marL="68577" marR="68577" marT="0" marB="0" anchor="ctr"/>
                </a:tc>
                <a:tc>
                  <a:txBody>
                    <a:bodyPr/>
                    <a:lstStyle/>
                    <a:p>
                      <a:pPr algn="ctr">
                        <a:lnSpc>
                          <a:spcPct val="150000"/>
                        </a:lnSpc>
                        <a:spcAft>
                          <a:spcPts val="0"/>
                        </a:spcAft>
                      </a:pPr>
                      <a:r>
                        <a:rPr lang="zh-CN" sz="1400" kern="100">
                          <a:effectLst/>
                        </a:rPr>
                        <a:t>加压送风量</a:t>
                      </a:r>
                      <a:r>
                        <a:rPr lang="en-US" sz="1400" kern="100">
                          <a:effectLst/>
                        </a:rPr>
                        <a:t>(m</a:t>
                      </a:r>
                      <a:r>
                        <a:rPr lang="en-US" sz="1400" kern="100" baseline="30000">
                          <a:effectLst/>
                        </a:rPr>
                        <a:t>3</a:t>
                      </a:r>
                      <a:r>
                        <a:rPr lang="en-US" sz="1400" kern="100">
                          <a:effectLst/>
                        </a:rPr>
                        <a:t>/h)</a:t>
                      </a:r>
                      <a:endParaRPr lang="zh-CN" sz="1400" kern="100">
                        <a:effectLst/>
                        <a:latin typeface="Times New Roman" panose="02020603050405020304"/>
                        <a:ea typeface="宋体" panose="02010600030101010101" pitchFamily="2" charset="-122"/>
                      </a:endParaRPr>
                    </a:p>
                  </a:txBody>
                  <a:tcPr marL="68577" marR="68577" marT="0" marB="0" anchor="ctr"/>
                </a:tc>
              </a:tr>
              <a:tr h="320146">
                <a:tc>
                  <a:txBody>
                    <a:bodyPr/>
                    <a:lstStyle/>
                    <a:p>
                      <a:pPr algn="ctr">
                        <a:lnSpc>
                          <a:spcPct val="150000"/>
                        </a:lnSpc>
                        <a:spcAft>
                          <a:spcPts val="0"/>
                        </a:spcAft>
                      </a:pPr>
                      <a:r>
                        <a:rPr lang="en-US" sz="1400" kern="100" dirty="0">
                          <a:effectLst/>
                        </a:rPr>
                        <a:t>24</a:t>
                      </a:r>
                      <a:r>
                        <a:rPr lang="zh-CN" sz="1400" kern="100" dirty="0">
                          <a:effectLst/>
                        </a:rPr>
                        <a:t>＜</a:t>
                      </a:r>
                      <a:r>
                        <a:rPr lang="en-US" sz="1400" kern="100" dirty="0">
                          <a:effectLst/>
                        </a:rPr>
                        <a:t>h</a:t>
                      </a:r>
                      <a:r>
                        <a:rPr lang="zh-CN" sz="1400" kern="100" dirty="0">
                          <a:effectLst/>
                        </a:rPr>
                        <a:t>≤</a:t>
                      </a:r>
                      <a:r>
                        <a:rPr lang="en-US" sz="1400" kern="100" dirty="0">
                          <a:effectLst/>
                        </a:rPr>
                        <a:t>50</a:t>
                      </a:r>
                      <a:endParaRPr lang="zh-CN" sz="1400" kern="100" dirty="0">
                        <a:effectLst/>
                        <a:latin typeface="Times New Roman" panose="02020603050405020304"/>
                        <a:ea typeface="宋体" panose="02010600030101010101" pitchFamily="2" charset="-122"/>
                      </a:endParaRPr>
                    </a:p>
                  </a:txBody>
                  <a:tcPr marL="68577" marR="68577" marT="0" marB="0" anchor="ctr"/>
                </a:tc>
                <a:tc>
                  <a:txBody>
                    <a:bodyPr/>
                    <a:lstStyle/>
                    <a:p>
                      <a:pPr algn="ctr">
                        <a:lnSpc>
                          <a:spcPct val="150000"/>
                        </a:lnSpc>
                        <a:spcAft>
                          <a:spcPts val="0"/>
                        </a:spcAft>
                      </a:pPr>
                      <a:r>
                        <a:rPr lang="en-US" sz="1400" kern="100" dirty="0">
                          <a:effectLst/>
                        </a:rPr>
                        <a:t>36,100</a:t>
                      </a:r>
                      <a:r>
                        <a:rPr lang="zh-CN" sz="1400" kern="100" dirty="0">
                          <a:effectLst/>
                        </a:rPr>
                        <a:t>～</a:t>
                      </a:r>
                      <a:r>
                        <a:rPr lang="en-US" sz="1400" kern="100" dirty="0">
                          <a:effectLst/>
                        </a:rPr>
                        <a:t>39,200</a:t>
                      </a:r>
                      <a:endParaRPr lang="zh-CN" sz="1400" kern="100" dirty="0">
                        <a:effectLst/>
                        <a:latin typeface="Times New Roman" panose="02020603050405020304"/>
                        <a:ea typeface="宋体" panose="02010600030101010101" pitchFamily="2" charset="-122"/>
                      </a:endParaRPr>
                    </a:p>
                  </a:txBody>
                  <a:tcPr marL="68577" marR="68577" marT="0" marB="0" anchor="ctr"/>
                </a:tc>
              </a:tr>
              <a:tr h="320146">
                <a:tc>
                  <a:txBody>
                    <a:bodyPr/>
                    <a:lstStyle/>
                    <a:p>
                      <a:pPr algn="ctr">
                        <a:lnSpc>
                          <a:spcPct val="150000"/>
                        </a:lnSpc>
                        <a:spcAft>
                          <a:spcPts val="0"/>
                        </a:spcAft>
                      </a:pPr>
                      <a:r>
                        <a:rPr lang="en-US" sz="1400" kern="100" dirty="0">
                          <a:effectLst/>
                        </a:rPr>
                        <a:t>50</a:t>
                      </a:r>
                      <a:r>
                        <a:rPr lang="zh-CN" sz="1400" kern="100" dirty="0">
                          <a:effectLst/>
                        </a:rPr>
                        <a:t>＜</a:t>
                      </a:r>
                      <a:r>
                        <a:rPr lang="en-US" sz="1400" kern="100" dirty="0">
                          <a:effectLst/>
                        </a:rPr>
                        <a:t>h</a:t>
                      </a:r>
                      <a:r>
                        <a:rPr lang="zh-CN" sz="1400" kern="100" dirty="0">
                          <a:effectLst/>
                        </a:rPr>
                        <a:t>≤</a:t>
                      </a:r>
                      <a:r>
                        <a:rPr lang="en-US" sz="1400" kern="100" dirty="0">
                          <a:effectLst/>
                        </a:rPr>
                        <a:t>100</a:t>
                      </a:r>
                      <a:endParaRPr lang="zh-CN" sz="1400" kern="100" dirty="0">
                        <a:effectLst/>
                        <a:latin typeface="Times New Roman" panose="02020603050405020304"/>
                        <a:ea typeface="宋体" panose="02010600030101010101" pitchFamily="2" charset="-122"/>
                      </a:endParaRPr>
                    </a:p>
                  </a:txBody>
                  <a:tcPr marL="68577" marR="68577" marT="0" marB="0" anchor="ctr"/>
                </a:tc>
                <a:tc>
                  <a:txBody>
                    <a:bodyPr/>
                    <a:lstStyle/>
                    <a:p>
                      <a:pPr algn="ctr">
                        <a:lnSpc>
                          <a:spcPct val="150000"/>
                        </a:lnSpc>
                        <a:spcAft>
                          <a:spcPts val="0"/>
                        </a:spcAft>
                      </a:pPr>
                      <a:r>
                        <a:rPr lang="en-US" sz="1400" kern="100" dirty="0">
                          <a:effectLst/>
                        </a:rPr>
                        <a:t>39,600</a:t>
                      </a:r>
                      <a:r>
                        <a:rPr lang="zh-CN" sz="1400" kern="100" dirty="0">
                          <a:effectLst/>
                        </a:rPr>
                        <a:t>～</a:t>
                      </a:r>
                      <a:r>
                        <a:rPr lang="en-US" sz="1400" kern="100" dirty="0">
                          <a:effectLst/>
                        </a:rPr>
                        <a:t>45,800</a:t>
                      </a:r>
                      <a:endParaRPr lang="zh-CN" sz="1400" kern="100" dirty="0">
                        <a:effectLst/>
                        <a:latin typeface="Times New Roman" panose="02020603050405020304"/>
                        <a:ea typeface="宋体" panose="02010600030101010101" pitchFamily="2" charset="-122"/>
                      </a:endParaRPr>
                    </a:p>
                  </a:txBody>
                  <a:tcPr marL="68577" marR="68577" marT="0" marB="0" anchor="ctr"/>
                </a:tc>
              </a:tr>
            </a:tbl>
          </a:graphicData>
        </a:graphic>
      </p:graphicFrame>
    </p:spTree>
  </p:cSld>
  <p:clrMapOvr>
    <a:masterClrMapping/>
  </p:clrMapOvr>
  <p:transition spd="slow">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a:xfrm>
            <a:off x="0" y="0"/>
            <a:ext cx="3708400" cy="692150"/>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47107" name="Rectangle 3"/>
          <p:cNvSpPr>
            <a:spLocks noGrp="1"/>
          </p:cNvSpPr>
          <p:nvPr>
            <p:ph type="body"/>
          </p:nvPr>
        </p:nvSpPr>
        <p:spPr>
          <a:xfrm>
            <a:off x="250825" y="908050"/>
            <a:ext cx="8389938" cy="5184775"/>
          </a:xfrm>
          <a:solidFill>
            <a:srgbClr val="FFFFFF">
              <a:alpha val="100000"/>
            </a:srgbClr>
          </a:solidFill>
        </p:spPr>
        <p:txBody>
          <a:bodyPr vert="horz" wrap="square" lIns="91440" tIns="45720" rIns="91440" bIns="45720" anchor="t"/>
          <a:lstStyle/>
          <a:p>
            <a:pPr>
              <a:lnSpc>
                <a:spcPct val="150000"/>
              </a:lnSpc>
            </a:pPr>
            <a:endParaRPr lang="en-US" altLang="zh-CN" sz="1800" b="1" dirty="0">
              <a:solidFill>
                <a:srgbClr val="000000"/>
              </a:solidFill>
              <a:latin typeface="Arial" panose="020B0604020202020204" pitchFamily="34" charset="0"/>
            </a:endParaRPr>
          </a:p>
          <a:p>
            <a:pPr>
              <a:lnSpc>
                <a:spcPct val="150000"/>
              </a:lnSpc>
            </a:pPr>
            <a:endParaRPr lang="en-US" altLang="zh-CN" sz="1800" b="1" dirty="0">
              <a:solidFill>
                <a:srgbClr val="000000"/>
              </a:solidFill>
              <a:latin typeface="Arial" panose="020B0604020202020204" pitchFamily="34" charset="0"/>
            </a:endParaRPr>
          </a:p>
          <a:p>
            <a:pPr>
              <a:lnSpc>
                <a:spcPct val="150000"/>
              </a:lnSpc>
            </a:pPr>
            <a:endParaRPr lang="en-US" altLang="zh-CN" sz="1800" b="1" dirty="0">
              <a:solidFill>
                <a:srgbClr val="000000"/>
              </a:solidFill>
              <a:latin typeface="Arial" panose="020B0604020202020204" pitchFamily="34" charset="0"/>
            </a:endParaRPr>
          </a:p>
          <a:p>
            <a:pPr>
              <a:lnSpc>
                <a:spcPct val="150000"/>
              </a:lnSpc>
            </a:pPr>
            <a:endParaRPr lang="en-US" altLang="zh-CN" sz="1800" b="1" dirty="0">
              <a:solidFill>
                <a:srgbClr val="000000"/>
              </a:solidFill>
              <a:latin typeface="Arial" panose="020B0604020202020204" pitchFamily="34" charset="0"/>
            </a:endParaRPr>
          </a:p>
          <a:p>
            <a:pPr>
              <a:lnSpc>
                <a:spcPct val="150000"/>
              </a:lnSpc>
            </a:pPr>
            <a:endParaRPr lang="en-US" altLang="zh-CN" sz="1800" b="1" dirty="0">
              <a:solidFill>
                <a:srgbClr val="000000"/>
              </a:solidFill>
              <a:latin typeface="Arial" panose="020B0604020202020204" pitchFamily="34" charset="0"/>
            </a:endParaRPr>
          </a:p>
          <a:p>
            <a:pPr>
              <a:lnSpc>
                <a:spcPct val="150000"/>
              </a:lnSpc>
            </a:pPr>
            <a:endParaRPr lang="en-US" altLang="zh-CN" sz="1800" b="1" dirty="0">
              <a:solidFill>
                <a:srgbClr val="000000"/>
              </a:solidFill>
              <a:latin typeface="Arial" panose="020B0604020202020204" pitchFamily="34" charset="0"/>
            </a:endParaRPr>
          </a:p>
          <a:p>
            <a:pPr>
              <a:lnSpc>
                <a:spcPts val="2500"/>
              </a:lnSpc>
            </a:pPr>
            <a:r>
              <a:rPr lang="zh-CN" altLang="zh-CN" sz="1800" b="1" dirty="0">
                <a:solidFill>
                  <a:srgbClr val="000000"/>
                </a:solidFill>
                <a:latin typeface="Arial" panose="020B0604020202020204" pitchFamily="34" charset="0"/>
              </a:rPr>
              <a:t>注：</a:t>
            </a:r>
            <a:r>
              <a:rPr lang="en-US" altLang="zh-CN" sz="1800" b="1" dirty="0">
                <a:solidFill>
                  <a:srgbClr val="000000"/>
                </a:solidFill>
                <a:latin typeface="Arial" panose="020B0604020202020204" pitchFamily="34" charset="0"/>
              </a:rPr>
              <a:t>1  </a:t>
            </a:r>
            <a:r>
              <a:rPr lang="zh-CN" altLang="zh-CN" sz="1800" dirty="0">
                <a:solidFill>
                  <a:srgbClr val="000000"/>
                </a:solidFill>
                <a:latin typeface="Arial" panose="020B0604020202020204" pitchFamily="34" charset="0"/>
              </a:rPr>
              <a:t>表</a:t>
            </a:r>
            <a:r>
              <a:rPr lang="en-US" altLang="zh-CN" sz="1800" dirty="0">
                <a:solidFill>
                  <a:srgbClr val="000000"/>
                </a:solidFill>
                <a:latin typeface="Arial" panose="020B0604020202020204" pitchFamily="34" charset="0"/>
              </a:rPr>
              <a:t>3.4.2-1</a:t>
            </a:r>
            <a:r>
              <a:rPr lang="zh-CN" altLang="zh-CN" sz="1800" dirty="0">
                <a:solidFill>
                  <a:srgbClr val="000000"/>
                </a:solidFill>
                <a:latin typeface="Arial" panose="020B0604020202020204" pitchFamily="34" charset="0"/>
              </a:rPr>
              <a:t>至表</a:t>
            </a:r>
            <a:r>
              <a:rPr lang="en-US" altLang="zh-CN" sz="1800" dirty="0">
                <a:solidFill>
                  <a:srgbClr val="000000"/>
                </a:solidFill>
                <a:latin typeface="Arial" panose="020B0604020202020204" pitchFamily="34" charset="0"/>
              </a:rPr>
              <a:t>3.4.2-4</a:t>
            </a:r>
            <a:r>
              <a:rPr lang="zh-CN" altLang="zh-CN" sz="1800" dirty="0">
                <a:solidFill>
                  <a:srgbClr val="000000"/>
                </a:solidFill>
                <a:latin typeface="Arial" panose="020B0604020202020204" pitchFamily="34" charset="0"/>
              </a:rPr>
              <a:t>的风量按开启</a:t>
            </a:r>
            <a:r>
              <a:rPr lang="en-US" altLang="zh-CN" sz="1800" dirty="0">
                <a:solidFill>
                  <a:srgbClr val="000000"/>
                </a:solidFill>
                <a:latin typeface="Arial" panose="020B0604020202020204" pitchFamily="34" charset="0"/>
              </a:rPr>
              <a:t>1</a:t>
            </a:r>
            <a:r>
              <a:rPr lang="zh-CN" altLang="zh-CN" sz="1800" dirty="0">
                <a:solidFill>
                  <a:srgbClr val="000000"/>
                </a:solidFill>
                <a:latin typeface="Arial" panose="020B0604020202020204" pitchFamily="34" charset="0"/>
              </a:rPr>
              <a:t>个</a:t>
            </a:r>
            <a:r>
              <a:rPr lang="en-US" altLang="zh-CN" sz="1800" dirty="0">
                <a:solidFill>
                  <a:srgbClr val="000000"/>
                </a:solidFill>
                <a:latin typeface="Arial" panose="020B0604020202020204" pitchFamily="34" charset="0"/>
              </a:rPr>
              <a:t>2.0m</a:t>
            </a:r>
            <a:r>
              <a:rPr lang="zh-CN" altLang="zh-CN" sz="1800" dirty="0">
                <a:solidFill>
                  <a:srgbClr val="000000"/>
                </a:solidFill>
                <a:latin typeface="Arial" panose="020B0604020202020204" pitchFamily="34" charset="0"/>
              </a:rPr>
              <a:t>×</a:t>
            </a:r>
            <a:r>
              <a:rPr lang="en-US" altLang="zh-CN" sz="1800" dirty="0">
                <a:solidFill>
                  <a:srgbClr val="000000"/>
                </a:solidFill>
                <a:latin typeface="Arial" panose="020B0604020202020204" pitchFamily="34" charset="0"/>
              </a:rPr>
              <a:t>1.6m</a:t>
            </a:r>
            <a:r>
              <a:rPr lang="zh-CN" altLang="zh-CN" sz="1800" dirty="0">
                <a:solidFill>
                  <a:srgbClr val="000000"/>
                </a:solidFill>
                <a:latin typeface="Arial" panose="020B0604020202020204" pitchFamily="34" charset="0"/>
              </a:rPr>
              <a:t>的</a:t>
            </a:r>
            <a:r>
              <a:rPr lang="en-US" altLang="zh-CN" sz="1800" dirty="0">
                <a:solidFill>
                  <a:srgbClr val="000000"/>
                </a:solidFill>
                <a:latin typeface="Arial" panose="020B0604020202020204" pitchFamily="34" charset="0"/>
              </a:rPr>
              <a:t>  </a:t>
            </a:r>
            <a:r>
              <a:rPr lang="zh-CN" altLang="zh-CN" sz="1800" dirty="0">
                <a:solidFill>
                  <a:srgbClr val="000000"/>
                </a:solidFill>
                <a:latin typeface="Arial" panose="020B0604020202020204" pitchFamily="34" charset="0"/>
              </a:rPr>
              <a:t>双扇门确定。当采用单扇门时，其风量可乘以系数</a:t>
            </a:r>
            <a:r>
              <a:rPr lang="en-US" altLang="zh-CN" sz="1800" dirty="0">
                <a:solidFill>
                  <a:srgbClr val="000000"/>
                </a:solidFill>
                <a:latin typeface="Arial" panose="020B0604020202020204" pitchFamily="34" charset="0"/>
              </a:rPr>
              <a:t>0.75</a:t>
            </a:r>
            <a:r>
              <a:rPr lang="zh-CN" altLang="zh-CN" sz="1800" dirty="0">
                <a:solidFill>
                  <a:srgbClr val="000000"/>
                </a:solidFill>
                <a:latin typeface="Arial" panose="020B0604020202020204" pitchFamily="34" charset="0"/>
              </a:rPr>
              <a:t>计算</a:t>
            </a:r>
            <a:r>
              <a:rPr lang="en-US" altLang="zh-CN" sz="1800" dirty="0">
                <a:solidFill>
                  <a:srgbClr val="000000"/>
                </a:solidFill>
                <a:latin typeface="Arial" panose="020B0604020202020204" pitchFamily="34" charset="0"/>
              </a:rPr>
              <a:t>;</a:t>
            </a:r>
            <a:endParaRPr lang="zh-CN" altLang="zh-CN" sz="1800" dirty="0">
              <a:solidFill>
                <a:srgbClr val="000000"/>
              </a:solidFill>
              <a:latin typeface="Arial" panose="020B0604020202020204" pitchFamily="34" charset="0"/>
            </a:endParaRPr>
          </a:p>
          <a:p>
            <a:pPr>
              <a:lnSpc>
                <a:spcPts val="2500"/>
              </a:lnSpc>
            </a:pPr>
            <a:r>
              <a:rPr lang="en-US" altLang="zh-CN" sz="1800" b="1" dirty="0">
                <a:solidFill>
                  <a:srgbClr val="000000"/>
                </a:solidFill>
                <a:latin typeface="Arial" panose="020B0604020202020204" pitchFamily="34" charset="0"/>
              </a:rPr>
              <a:t>        2  </a:t>
            </a:r>
            <a:r>
              <a:rPr lang="zh-CN" altLang="zh-CN" sz="1800" dirty="0">
                <a:solidFill>
                  <a:srgbClr val="000000"/>
                </a:solidFill>
                <a:latin typeface="Arial" panose="020B0604020202020204" pitchFamily="34" charset="0"/>
              </a:rPr>
              <a:t>表中风量按开启着火层及其上下两层，共开启三层的风量计算；</a:t>
            </a:r>
          </a:p>
          <a:p>
            <a:pPr>
              <a:lnSpc>
                <a:spcPts val="2500"/>
              </a:lnSpc>
            </a:pPr>
            <a:r>
              <a:rPr lang="en-US" altLang="zh-CN" sz="1800" b="1" dirty="0">
                <a:solidFill>
                  <a:srgbClr val="000000"/>
                </a:solidFill>
                <a:latin typeface="Arial" panose="020B0604020202020204" pitchFamily="34" charset="0"/>
              </a:rPr>
              <a:t>        3 </a:t>
            </a:r>
            <a:r>
              <a:rPr lang="zh-CN" altLang="zh-CN" sz="1800" dirty="0">
                <a:solidFill>
                  <a:srgbClr val="000000"/>
                </a:solidFill>
                <a:latin typeface="Arial" panose="020B0604020202020204" pitchFamily="34" charset="0"/>
              </a:rPr>
              <a:t>表中风量的选取应按建筑高度或层数、风道材料、防火门漏风量等因素综合确定；</a:t>
            </a:r>
          </a:p>
        </p:txBody>
      </p:sp>
      <p:sp>
        <p:nvSpPr>
          <p:cNvPr id="47108" name="矩形 1"/>
          <p:cNvSpPr/>
          <p:nvPr/>
        </p:nvSpPr>
        <p:spPr>
          <a:xfrm>
            <a:off x="755650" y="1125538"/>
            <a:ext cx="7056438" cy="358775"/>
          </a:xfrm>
          <a:prstGeom prst="rect">
            <a:avLst/>
          </a:prstGeom>
          <a:noFill/>
          <a:ln w="9525">
            <a:noFill/>
          </a:ln>
        </p:spPr>
        <p:txBody>
          <a:bodyPr>
            <a:spAutoFit/>
          </a:bodyPr>
          <a:lstStyle/>
          <a:p>
            <a:pPr eaLnBrk="0" hangingPunct="0"/>
            <a:r>
              <a:rPr lang="en-US" altLang="zh-CN" sz="2600" b="1" dirty="0">
                <a:latin typeface="Arial" panose="020B0604020202020204" pitchFamily="34" charset="0"/>
              </a:rPr>
              <a:t>3.4.2-4 </a:t>
            </a:r>
            <a:r>
              <a:rPr lang="zh-CN" altLang="zh-CN" sz="2600" b="1" dirty="0">
                <a:latin typeface="Arial" panose="020B0604020202020204" pitchFamily="34" charset="0"/>
              </a:rPr>
              <a:t>防烟楼梯间及独立前室、合用前室分别加压送风的计算风量</a:t>
            </a:r>
          </a:p>
        </p:txBody>
      </p:sp>
      <p:graphicFrame>
        <p:nvGraphicFramePr>
          <p:cNvPr id="5" name="表格 4"/>
          <p:cNvGraphicFramePr>
            <a:graphicFrameLocks noGrp="1"/>
          </p:cNvGraphicFramePr>
          <p:nvPr/>
        </p:nvGraphicFramePr>
        <p:xfrm>
          <a:off x="755650" y="1484313"/>
          <a:ext cx="7056438" cy="1828800"/>
        </p:xfrm>
        <a:graphic>
          <a:graphicData uri="http://schemas.openxmlformats.org/drawingml/2006/table">
            <a:tbl>
              <a:tblPr>
                <a:tableStyleId>{5C22544A-7EE6-4342-B048-85BDC9FD1C3A}</a:tableStyleId>
              </a:tblPr>
              <a:tblGrid>
                <a:gridCol w="2160134"/>
                <a:gridCol w="2592161"/>
                <a:gridCol w="2304143"/>
              </a:tblGrid>
              <a:tr h="306411">
                <a:tc>
                  <a:txBody>
                    <a:bodyPr/>
                    <a:lstStyle/>
                    <a:p>
                      <a:pPr algn="ctr">
                        <a:lnSpc>
                          <a:spcPct val="150000"/>
                        </a:lnSpc>
                        <a:spcAft>
                          <a:spcPts val="0"/>
                        </a:spcAft>
                      </a:pPr>
                      <a:r>
                        <a:rPr lang="zh-CN" sz="1600" kern="100" dirty="0">
                          <a:effectLst/>
                        </a:rPr>
                        <a:t>系统负担高度</a:t>
                      </a:r>
                      <a:r>
                        <a:rPr lang="en-US" sz="1600" kern="100" dirty="0">
                          <a:effectLst/>
                        </a:rPr>
                        <a:t>h</a:t>
                      </a:r>
                      <a:r>
                        <a:rPr lang="zh-CN" sz="1600" kern="100" dirty="0">
                          <a:effectLst/>
                        </a:rPr>
                        <a:t>（</a:t>
                      </a:r>
                      <a:r>
                        <a:rPr lang="en-US" sz="1600" kern="100" dirty="0">
                          <a:effectLst/>
                        </a:rPr>
                        <a:t>m</a:t>
                      </a:r>
                      <a:r>
                        <a:rPr lang="zh-CN" sz="1600" kern="100" dirty="0">
                          <a:effectLst/>
                        </a:rPr>
                        <a:t>）</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zh-CN" sz="1600" kern="100" dirty="0">
                          <a:effectLst/>
                        </a:rPr>
                        <a:t>送风部位</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zh-CN" sz="1600" kern="100">
                          <a:effectLst/>
                        </a:rPr>
                        <a:t>加压送风量</a:t>
                      </a:r>
                      <a:r>
                        <a:rPr lang="en-US" sz="1600" kern="100">
                          <a:effectLst/>
                        </a:rPr>
                        <a:t>(m</a:t>
                      </a:r>
                      <a:r>
                        <a:rPr lang="en-US" sz="1600" kern="100" baseline="30000">
                          <a:effectLst/>
                        </a:rPr>
                        <a:t>3</a:t>
                      </a:r>
                      <a:r>
                        <a:rPr lang="en-US" sz="1600" kern="100">
                          <a:effectLst/>
                        </a:rPr>
                        <a:t>/h)</a:t>
                      </a:r>
                      <a:endParaRPr lang="zh-CN" sz="1600" kern="100">
                        <a:effectLst/>
                        <a:latin typeface="Times New Roman" panose="02020603050405020304"/>
                        <a:ea typeface="宋体" panose="02010600030101010101" pitchFamily="2" charset="-122"/>
                      </a:endParaRPr>
                    </a:p>
                  </a:txBody>
                  <a:tcPr marL="68577" marR="68577" marT="0" marB="0"/>
                </a:tc>
              </a:tr>
              <a:tr h="306411">
                <a:tc rowSpan="2">
                  <a:txBody>
                    <a:bodyPr/>
                    <a:lstStyle/>
                    <a:p>
                      <a:pPr algn="ctr">
                        <a:lnSpc>
                          <a:spcPct val="150000"/>
                        </a:lnSpc>
                        <a:spcAft>
                          <a:spcPts val="0"/>
                        </a:spcAft>
                      </a:pPr>
                      <a:r>
                        <a:rPr lang="en-US" sz="1600" kern="100" dirty="0">
                          <a:effectLst/>
                        </a:rPr>
                        <a:t>24</a:t>
                      </a:r>
                      <a:r>
                        <a:rPr lang="zh-CN" sz="1600" kern="100" dirty="0">
                          <a:effectLst/>
                        </a:rPr>
                        <a:t>＜</a:t>
                      </a:r>
                      <a:r>
                        <a:rPr lang="en-US" sz="1600" kern="100" dirty="0">
                          <a:effectLst/>
                        </a:rPr>
                        <a:t>h</a:t>
                      </a:r>
                      <a:r>
                        <a:rPr lang="zh-CN" sz="1600" kern="100" dirty="0">
                          <a:effectLst/>
                        </a:rPr>
                        <a:t>≤</a:t>
                      </a:r>
                      <a:r>
                        <a:rPr lang="en-US" sz="1600" kern="100" dirty="0">
                          <a:effectLst/>
                        </a:rPr>
                        <a:t>50</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zh-CN" sz="1600" kern="100" dirty="0">
                          <a:effectLst/>
                        </a:rPr>
                        <a:t>楼梯间</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600" kern="100">
                          <a:effectLst/>
                        </a:rPr>
                        <a:t>25,300</a:t>
                      </a:r>
                      <a:r>
                        <a:rPr lang="zh-CN" sz="1600" kern="100">
                          <a:effectLst/>
                        </a:rPr>
                        <a:t>～</a:t>
                      </a:r>
                      <a:r>
                        <a:rPr lang="en-US" sz="1600" kern="100">
                          <a:effectLst/>
                        </a:rPr>
                        <a:t>27,500</a:t>
                      </a:r>
                      <a:endParaRPr lang="zh-CN" sz="1600" kern="100">
                        <a:effectLst/>
                        <a:latin typeface="Times New Roman" panose="02020603050405020304"/>
                        <a:ea typeface="宋体" panose="02010600030101010101" pitchFamily="2" charset="-122"/>
                      </a:endParaRPr>
                    </a:p>
                  </a:txBody>
                  <a:tcPr marL="68577" marR="68577" marT="0" marB="0"/>
                </a:tc>
              </a:tr>
              <a:tr h="306411">
                <a:tc vMerge="1">
                  <a:txBody>
                    <a:bodyPr/>
                    <a:lstStyle/>
                    <a:p>
                      <a:endParaRPr lang="zh-CN"/>
                    </a:p>
                  </a:txBody>
                  <a:tcPr/>
                </a:tc>
                <a:tc>
                  <a:txBody>
                    <a:bodyPr/>
                    <a:lstStyle/>
                    <a:p>
                      <a:pPr algn="ctr">
                        <a:lnSpc>
                          <a:spcPct val="150000"/>
                        </a:lnSpc>
                        <a:spcAft>
                          <a:spcPts val="0"/>
                        </a:spcAft>
                      </a:pPr>
                      <a:r>
                        <a:rPr lang="zh-CN" sz="1600" kern="100" dirty="0">
                          <a:effectLst/>
                        </a:rPr>
                        <a:t>独立前室、合用前室</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600" kern="100">
                          <a:effectLst/>
                        </a:rPr>
                        <a:t>24,800</a:t>
                      </a:r>
                      <a:r>
                        <a:rPr lang="zh-CN" sz="1600" kern="100">
                          <a:effectLst/>
                        </a:rPr>
                        <a:t>～</a:t>
                      </a:r>
                      <a:r>
                        <a:rPr lang="en-US" sz="1600" kern="100">
                          <a:effectLst/>
                        </a:rPr>
                        <a:t>25,800</a:t>
                      </a:r>
                      <a:endParaRPr lang="zh-CN" sz="1600" kern="100">
                        <a:effectLst/>
                        <a:latin typeface="Times New Roman" panose="02020603050405020304"/>
                        <a:ea typeface="宋体" panose="02010600030101010101" pitchFamily="2" charset="-122"/>
                      </a:endParaRPr>
                    </a:p>
                  </a:txBody>
                  <a:tcPr marL="68577" marR="68577" marT="0" marB="0"/>
                </a:tc>
              </a:tr>
              <a:tr h="306411">
                <a:tc rowSpan="2">
                  <a:txBody>
                    <a:bodyPr/>
                    <a:lstStyle/>
                    <a:p>
                      <a:pPr algn="ctr">
                        <a:lnSpc>
                          <a:spcPct val="150000"/>
                        </a:lnSpc>
                        <a:spcAft>
                          <a:spcPts val="0"/>
                        </a:spcAft>
                      </a:pPr>
                      <a:r>
                        <a:rPr lang="en-US" sz="1600" kern="100">
                          <a:effectLst/>
                        </a:rPr>
                        <a:t>50</a:t>
                      </a:r>
                      <a:r>
                        <a:rPr lang="zh-CN" sz="1600" kern="100">
                          <a:effectLst/>
                        </a:rPr>
                        <a:t>＜</a:t>
                      </a:r>
                      <a:r>
                        <a:rPr lang="en-US" sz="1600" kern="100">
                          <a:effectLst/>
                        </a:rPr>
                        <a:t>h</a:t>
                      </a:r>
                      <a:r>
                        <a:rPr lang="zh-CN" sz="1600" kern="100">
                          <a:effectLst/>
                        </a:rPr>
                        <a:t>≤</a:t>
                      </a:r>
                      <a:r>
                        <a:rPr lang="en-US" sz="1600" kern="100">
                          <a:effectLst/>
                        </a:rPr>
                        <a:t>100</a:t>
                      </a:r>
                      <a:endParaRPr lang="zh-CN" sz="1600" kern="10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zh-CN" sz="1600" kern="100" dirty="0">
                          <a:effectLst/>
                        </a:rPr>
                        <a:t>楼梯间</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600" kern="100">
                          <a:effectLst/>
                        </a:rPr>
                        <a:t>27,800</a:t>
                      </a:r>
                      <a:r>
                        <a:rPr lang="zh-CN" sz="1600" kern="100">
                          <a:effectLst/>
                        </a:rPr>
                        <a:t>～</a:t>
                      </a:r>
                      <a:r>
                        <a:rPr lang="en-US" sz="1600" kern="100">
                          <a:effectLst/>
                        </a:rPr>
                        <a:t>32,200</a:t>
                      </a:r>
                      <a:endParaRPr lang="zh-CN" sz="1600" kern="100">
                        <a:effectLst/>
                        <a:latin typeface="Times New Roman" panose="02020603050405020304"/>
                        <a:ea typeface="宋体" panose="02010600030101010101" pitchFamily="2" charset="-122"/>
                      </a:endParaRPr>
                    </a:p>
                  </a:txBody>
                  <a:tcPr marL="68577" marR="68577" marT="0" marB="0"/>
                </a:tc>
              </a:tr>
              <a:tr h="306411">
                <a:tc vMerge="1">
                  <a:txBody>
                    <a:bodyPr/>
                    <a:lstStyle/>
                    <a:p>
                      <a:endParaRPr lang="zh-CN"/>
                    </a:p>
                  </a:txBody>
                  <a:tcPr/>
                </a:tc>
                <a:tc>
                  <a:txBody>
                    <a:bodyPr/>
                    <a:lstStyle/>
                    <a:p>
                      <a:pPr algn="ctr">
                        <a:lnSpc>
                          <a:spcPct val="150000"/>
                        </a:lnSpc>
                        <a:spcAft>
                          <a:spcPts val="0"/>
                        </a:spcAft>
                      </a:pPr>
                      <a:r>
                        <a:rPr lang="zh-CN" sz="1600" kern="100" dirty="0">
                          <a:effectLst/>
                        </a:rPr>
                        <a:t>独立前室、合用前室</a:t>
                      </a:r>
                      <a:endParaRPr lang="zh-CN" sz="1600" kern="100" dirty="0">
                        <a:effectLst/>
                        <a:latin typeface="Times New Roman" panose="02020603050405020304"/>
                        <a:ea typeface="宋体" panose="02010600030101010101" pitchFamily="2" charset="-122"/>
                      </a:endParaRPr>
                    </a:p>
                  </a:txBody>
                  <a:tcPr marL="68577" marR="68577" marT="0" marB="0"/>
                </a:tc>
                <a:tc>
                  <a:txBody>
                    <a:bodyPr/>
                    <a:lstStyle/>
                    <a:p>
                      <a:pPr algn="ctr">
                        <a:lnSpc>
                          <a:spcPct val="150000"/>
                        </a:lnSpc>
                        <a:spcAft>
                          <a:spcPts val="0"/>
                        </a:spcAft>
                      </a:pPr>
                      <a:r>
                        <a:rPr lang="en-US" sz="1600" kern="100" dirty="0">
                          <a:effectLst/>
                        </a:rPr>
                        <a:t>26,000</a:t>
                      </a:r>
                      <a:r>
                        <a:rPr lang="zh-CN" sz="1600" kern="100" dirty="0">
                          <a:effectLst/>
                        </a:rPr>
                        <a:t>～</a:t>
                      </a:r>
                      <a:r>
                        <a:rPr lang="en-US" sz="1600" kern="100" dirty="0">
                          <a:effectLst/>
                        </a:rPr>
                        <a:t>28,100</a:t>
                      </a:r>
                      <a:endParaRPr lang="zh-CN" sz="1600" kern="100" dirty="0">
                        <a:effectLst/>
                        <a:latin typeface="Times New Roman" panose="02020603050405020304"/>
                        <a:ea typeface="宋体" panose="02010600030101010101" pitchFamily="2" charset="-122"/>
                      </a:endParaRPr>
                    </a:p>
                  </a:txBody>
                  <a:tcPr marL="68577" marR="68577" marT="0" marB="0"/>
                </a:tc>
              </a:tr>
            </a:tbl>
          </a:graphicData>
        </a:graphic>
      </p:graphicFrame>
    </p:spTree>
  </p:cSld>
  <p:clrMapOvr>
    <a:masterClrMapping/>
  </p:clrMapOvr>
  <p:transition spd="slow">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a:xfrm>
            <a:off x="0" y="117475"/>
            <a:ext cx="3635375"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38243" name="Rectangle 3"/>
          <p:cNvSpPr>
            <a:spLocks noGrp="1" noChangeArrowheads="1"/>
          </p:cNvSpPr>
          <p:nvPr>
            <p:ph type="body" idx="4294967295"/>
          </p:nvPr>
        </p:nvSpPr>
        <p:spPr>
          <a:xfrm>
            <a:off x="250825" y="908050"/>
            <a:ext cx="8389938" cy="4968875"/>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a:ln>
                  <a:noFill/>
                </a:ln>
                <a:solidFill>
                  <a:schemeClr val="tx1"/>
                </a:solidFill>
                <a:effectLst/>
                <a:uLnTx/>
                <a:uFillTx/>
                <a:latin typeface="+mn-lt"/>
                <a:ea typeface="+mn-ea"/>
                <a:cs typeface="+mn-cs"/>
              </a:rPr>
              <a:t>3  防烟</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系统设计</a:t>
            </a:r>
            <a:endParaRPr kumimoji="0" lang="en-US" altLang="zh-CN" sz="2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ct val="150000"/>
              </a:lnSpc>
              <a:spcBef>
                <a:spcPct val="20000"/>
              </a:spcBef>
              <a:spcAft>
                <a:spcPct val="0"/>
              </a:spcAft>
              <a:buClrTx/>
              <a:buSzTx/>
              <a:buFont typeface="Arial" panose="020B0604020202020204" pitchFamily="34" charset="0"/>
              <a:buChar char="•"/>
              <a:defRPr/>
            </a:pPr>
            <a:r>
              <a:rPr kumimoji="0" lang="zh-CN" altLang="zh-CN" sz="2400" b="1" i="0" u="none" strike="noStrike" kern="1200" cap="none" spc="0" normalizeH="0" baseline="0" noProof="0" dirty="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3.4.3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封闭避难层</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间</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、避难走道的机械加压送风量应按避难层</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间</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、避难走道的净面积每平方米不少于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30m</a:t>
            </a:r>
            <a:r>
              <a:rPr kumimoji="0" lang="en-US" altLang="zh-CN" sz="1800" b="0" i="0" u="none" strike="noStrike" kern="1200" cap="none" spc="0" normalizeH="0" baseline="40000" noProof="0" dirty="0" smtClean="0">
                <a:ln>
                  <a:noFill/>
                </a:ln>
                <a:solidFill>
                  <a:schemeClr val="tx1"/>
                </a:solidFill>
                <a:effectLst/>
                <a:uLnTx/>
                <a:uFillTx/>
                <a:latin typeface="Arial" panose="020B0604020202020204" pitchFamily="34" charset="0"/>
                <a:ea typeface="+mn-ea"/>
                <a:cs typeface="+mn-cs"/>
              </a:rPr>
              <a:t>3</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/h</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计算。避难走道前室的送风量应按直接开向前室的疏散门的总断面积乘以</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1.0m/s</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门洞断面风速计算。</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3.4.4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机械加压送风量应满足走廊至前室至楼梯间的压力呈递增分布，余压值应符合下列要求：</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前室、封闭避难层</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间</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与走道之间的压差应为</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25Pa</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30Pa</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楼梯间与走道之间的压差应为</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40Pa</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50Pa</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当系统余压值超过最大允许压力差时应采取泄压措施。最大允许压力差应由本标准第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3.4.9</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条计算确定</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0" y="66675"/>
            <a:ext cx="3590925"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56322" name="Rectangle 3"/>
          <p:cNvSpPr>
            <a:spLocks noGrp="1" noChangeArrowheads="1"/>
          </p:cNvSpPr>
          <p:nvPr>
            <p:ph type="body" idx="4294967295"/>
          </p:nvPr>
        </p:nvSpPr>
        <p:spPr>
          <a:xfrm>
            <a:off x="250825" y="908050"/>
            <a:ext cx="8389938" cy="1152525"/>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4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lt"/>
                <a:ea typeface="+mn-ea"/>
                <a:cs typeface="+mn-cs"/>
              </a:rPr>
              <a:t> </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49156" name="矩形 2"/>
          <p:cNvSpPr/>
          <p:nvPr/>
        </p:nvSpPr>
        <p:spPr>
          <a:xfrm>
            <a:off x="539750" y="2060575"/>
            <a:ext cx="8334375" cy="3540125"/>
          </a:xfrm>
          <a:prstGeom prst="rect">
            <a:avLst/>
          </a:prstGeom>
          <a:noFill/>
          <a:ln w="9525">
            <a:noFill/>
          </a:ln>
        </p:spPr>
        <p:txBody>
          <a:bodyPr>
            <a:spAutoFit/>
          </a:bodyPr>
          <a:lstStyle/>
          <a:p>
            <a:pPr eaLnBrk="0" hangingPunct="0"/>
            <a:r>
              <a:rPr lang="en-US" altLang="zh-CN" sz="2800" b="1" dirty="0">
                <a:latin typeface="Arial" panose="020B0604020202020204" pitchFamily="34" charset="0"/>
              </a:rPr>
              <a:t>3.4.5</a:t>
            </a:r>
            <a:r>
              <a:rPr lang="en-US" altLang="zh-CN" sz="2800" dirty="0">
                <a:latin typeface="Arial" panose="020B0604020202020204" pitchFamily="34" charset="0"/>
              </a:rPr>
              <a:t>  楼梯间或前室的机械加压送风量应按下列公式计算：</a:t>
            </a:r>
          </a:p>
          <a:p>
            <a:pPr eaLnBrk="0" hangingPunct="0"/>
            <a:endParaRPr lang="en-US" altLang="zh-CN" sz="2800" dirty="0">
              <a:latin typeface="Arial" panose="020B0604020202020204" pitchFamily="34" charset="0"/>
            </a:endParaRPr>
          </a:p>
          <a:p>
            <a:pPr eaLnBrk="0" hangingPunct="0"/>
            <a:r>
              <a:rPr lang="en-US" altLang="zh-CN" sz="2800" dirty="0">
                <a:latin typeface="Arial" panose="020B0604020202020204" pitchFamily="34" charset="0"/>
              </a:rPr>
              <a:t>          </a:t>
            </a:r>
            <a:r>
              <a:rPr lang="en-US" altLang="en-US" sz="2800" baseline="0" dirty="0">
                <a:latin typeface="Arial" panose="020B0604020202020204" pitchFamily="34" charset="0"/>
              </a:rPr>
              <a:t> </a:t>
            </a:r>
            <a:r>
              <a:rPr lang="en-US" altLang="en-US" sz="2800" dirty="0">
                <a:latin typeface="Arial" panose="020B0604020202020204" pitchFamily="34" charset="0"/>
              </a:rPr>
              <a:t>楼梯间</a:t>
            </a:r>
            <a:r>
              <a:rPr lang="en-US" altLang="en-US" sz="2800" dirty="0">
                <a:latin typeface="Arial" panose="020B0604020202020204" pitchFamily="34" charset="0"/>
                <a:sym typeface="Wingdings" panose="05000000000000000000" pitchFamily="2" charset="2"/>
              </a:rPr>
              <a:t>：</a:t>
            </a:r>
            <a:endParaRPr lang="en-US" altLang="zh-CN" sz="2800" dirty="0">
              <a:latin typeface="Arial" panose="020B0604020202020204" pitchFamily="34" charset="0"/>
              <a:sym typeface="Wingdings" panose="05000000000000000000" pitchFamily="2" charset="2"/>
            </a:endParaRPr>
          </a:p>
          <a:p>
            <a:pPr eaLnBrk="0" hangingPunct="0"/>
            <a:endParaRPr lang="en-US" altLang="zh-CN" sz="2800" dirty="0">
              <a:latin typeface="Arial" panose="020B0604020202020204" pitchFamily="34" charset="0"/>
            </a:endParaRPr>
          </a:p>
          <a:p>
            <a:pPr eaLnBrk="0" hangingPunct="0"/>
            <a:r>
              <a:rPr lang="en-US" altLang="zh-CN" sz="2800" dirty="0">
                <a:latin typeface="Arial" panose="020B0604020202020204" pitchFamily="34" charset="0"/>
              </a:rPr>
              <a:t>            </a:t>
            </a:r>
            <a:r>
              <a:rPr lang="en-US" altLang="en-US" sz="2800" dirty="0">
                <a:latin typeface="Arial" panose="020B0604020202020204" pitchFamily="34" charset="0"/>
              </a:rPr>
              <a:t>前   室：</a:t>
            </a:r>
            <a:endParaRPr lang="en-US" altLang="zh-CN" sz="2800" dirty="0">
              <a:latin typeface="Arial" panose="020B0604020202020204" pitchFamily="34" charset="0"/>
            </a:endParaRPr>
          </a:p>
          <a:p>
            <a:pPr eaLnBrk="0" hangingPunct="0"/>
            <a:r>
              <a:rPr lang="en-US" altLang="zh-CN" sz="2800" dirty="0">
                <a:latin typeface="Arial" panose="020B0604020202020204" pitchFamily="34" charset="0"/>
              </a:rPr>
              <a:t>                     </a:t>
            </a:r>
          </a:p>
          <a:p>
            <a:pPr eaLnBrk="0" hangingPunct="0"/>
            <a:r>
              <a:rPr lang="en-US" altLang="zh-CN" sz="2800" dirty="0">
                <a:latin typeface="Arial" panose="020B0604020202020204" pitchFamily="34" charset="0"/>
              </a:rPr>
              <a:t>式中：</a:t>
            </a:r>
            <a:r>
              <a:rPr lang="en-US" altLang="zh-CN" sz="2800" i="1" dirty="0">
                <a:latin typeface="Arial" panose="020B0604020202020204" pitchFamily="34" charset="0"/>
              </a:rPr>
              <a:t>       </a:t>
            </a:r>
            <a:r>
              <a:rPr lang="en-US" altLang="zh-CN" sz="2800" dirty="0">
                <a:latin typeface="Arial" panose="020B0604020202020204" pitchFamily="34" charset="0"/>
              </a:rPr>
              <a:t>——楼梯间的机械加压送风量；</a:t>
            </a:r>
          </a:p>
          <a:p>
            <a:pPr eaLnBrk="0" hangingPunct="0"/>
            <a:r>
              <a:rPr lang="en-US" altLang="zh-CN" sz="2800" baseline="0" dirty="0">
                <a:latin typeface="Arial" panose="020B0604020202020204" pitchFamily="34" charset="0"/>
              </a:rPr>
              <a:t>            </a:t>
            </a:r>
            <a:r>
              <a:rPr lang="en-US" altLang="zh-CN" sz="2800" dirty="0">
                <a:latin typeface="Arial" panose="020B0604020202020204" pitchFamily="34" charset="0"/>
              </a:rPr>
              <a:t>——前室的机械加压送风量；</a:t>
            </a:r>
          </a:p>
          <a:p>
            <a:pPr eaLnBrk="0" hangingPunct="0"/>
            <a:r>
              <a:rPr lang="en-US" altLang="zh-CN" sz="2800" dirty="0">
                <a:latin typeface="Arial" panose="020B0604020202020204" pitchFamily="34" charset="0"/>
              </a:rPr>
              <a:t>                  ——门开启时,达到规定风速值所需的送风量(m</a:t>
            </a:r>
            <a:r>
              <a:rPr lang="en-US" altLang="zh-CN" baseline="80000" dirty="0">
                <a:latin typeface="Arial" panose="020B0604020202020204" pitchFamily="34" charset="0"/>
              </a:rPr>
              <a:t>3</a:t>
            </a:r>
            <a:r>
              <a:rPr lang="en-US" altLang="zh-CN" sz="2800" dirty="0">
                <a:latin typeface="Arial" panose="020B0604020202020204" pitchFamily="34" charset="0"/>
              </a:rPr>
              <a:t>/s)；</a:t>
            </a:r>
          </a:p>
          <a:p>
            <a:pPr eaLnBrk="0" hangingPunct="0"/>
            <a:r>
              <a:rPr lang="en-US" altLang="zh-CN" sz="2800" dirty="0">
                <a:latin typeface="Arial" panose="020B0604020202020204" pitchFamily="34" charset="0"/>
              </a:rPr>
              <a:t>                  ——门开启时，规定风速值下，其他门缝漏风总量(m</a:t>
            </a:r>
            <a:r>
              <a:rPr lang="en-US" altLang="zh-CN" baseline="80000" dirty="0">
                <a:latin typeface="Arial" panose="020B0604020202020204" pitchFamily="34" charset="0"/>
              </a:rPr>
              <a:t>3</a:t>
            </a:r>
            <a:r>
              <a:rPr lang="en-US" altLang="zh-CN" sz="2800" dirty="0">
                <a:latin typeface="Arial" panose="020B0604020202020204" pitchFamily="34" charset="0"/>
              </a:rPr>
              <a:t>/s)；</a:t>
            </a:r>
          </a:p>
          <a:p>
            <a:pPr eaLnBrk="0" hangingPunct="0"/>
            <a:r>
              <a:rPr lang="en-US" altLang="zh-CN" sz="2800" dirty="0">
                <a:latin typeface="Arial" panose="020B0604020202020204" pitchFamily="34" charset="0"/>
              </a:rPr>
              <a:t>                  ——未开启的常闭送风阀的漏风总量(m</a:t>
            </a:r>
            <a:r>
              <a:rPr lang="en-US" altLang="zh-CN" baseline="80000" dirty="0">
                <a:latin typeface="Arial" panose="020B0604020202020204" pitchFamily="34" charset="0"/>
              </a:rPr>
              <a:t>3</a:t>
            </a:r>
            <a:r>
              <a:rPr lang="en-US" altLang="zh-CN" sz="2800" dirty="0">
                <a:latin typeface="Arial" panose="020B0604020202020204" pitchFamily="34" charset="0"/>
              </a:rPr>
              <a:t>/s)。</a:t>
            </a:r>
          </a:p>
        </p:txBody>
      </p:sp>
      <p:pic>
        <p:nvPicPr>
          <p:cNvPr id="49157" name="Picture 2"/>
          <p:cNvPicPr>
            <a:picLocks noChangeAspect="1"/>
          </p:cNvPicPr>
          <p:nvPr/>
        </p:nvPicPr>
        <p:blipFill>
          <a:blip r:embed="rId2"/>
          <a:stretch>
            <a:fillRect/>
          </a:stretch>
        </p:blipFill>
        <p:spPr>
          <a:xfrm>
            <a:off x="2700338" y="2601913"/>
            <a:ext cx="1574800" cy="1042987"/>
          </a:xfrm>
          <a:prstGeom prst="rect">
            <a:avLst/>
          </a:prstGeom>
          <a:noFill/>
          <a:ln w="9525">
            <a:noFill/>
          </a:ln>
        </p:spPr>
      </p:pic>
      <p:pic>
        <p:nvPicPr>
          <p:cNvPr id="49158" name="Picture 3"/>
          <p:cNvPicPr>
            <a:picLocks noChangeAspect="1"/>
          </p:cNvPicPr>
          <p:nvPr/>
        </p:nvPicPr>
        <p:blipFill>
          <a:blip r:embed="rId3"/>
          <a:stretch>
            <a:fillRect/>
          </a:stretch>
        </p:blipFill>
        <p:spPr>
          <a:xfrm>
            <a:off x="1427163" y="3830638"/>
            <a:ext cx="428625" cy="1625600"/>
          </a:xfrm>
          <a:prstGeom prst="rect">
            <a:avLst/>
          </a:prstGeom>
          <a:noFill/>
          <a:ln w="9525">
            <a:noFill/>
          </a:ln>
        </p:spPr>
      </p:pic>
    </p:spTree>
  </p:cSld>
  <p:clrMapOvr>
    <a:masterClrMapping/>
  </p:clrMapOvr>
  <p:transition spd="slow">
    <p:cu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a:xfrm>
            <a:off x="0" y="101600"/>
            <a:ext cx="3348038" cy="566738"/>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57346" name="Rectangle 3"/>
          <p:cNvSpPr>
            <a:spLocks noGrp="1" noChangeArrowheads="1"/>
          </p:cNvSpPr>
          <p:nvPr>
            <p:ph type="body" idx="4294967295"/>
          </p:nvPr>
        </p:nvSpPr>
        <p:spPr>
          <a:xfrm>
            <a:off x="269875" y="844550"/>
            <a:ext cx="8388350" cy="1792288"/>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0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a:t>
            </a: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3.4.6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门开启时</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达到规定风速值所需的送风量应按下式计算</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50180" name="Picture 2"/>
          <p:cNvPicPr>
            <a:picLocks noChangeAspect="1"/>
          </p:cNvPicPr>
          <p:nvPr/>
        </p:nvPicPr>
        <p:blipFill>
          <a:blip r:embed="rId2"/>
          <a:stretch>
            <a:fillRect/>
          </a:stretch>
        </p:blipFill>
        <p:spPr>
          <a:xfrm>
            <a:off x="3059113" y="2232025"/>
            <a:ext cx="1404937" cy="404813"/>
          </a:xfrm>
          <a:prstGeom prst="rect">
            <a:avLst/>
          </a:prstGeom>
          <a:noFill/>
          <a:ln w="9525">
            <a:noFill/>
          </a:ln>
        </p:spPr>
      </p:pic>
      <p:pic>
        <p:nvPicPr>
          <p:cNvPr id="50181" name="Picture 27"/>
          <p:cNvPicPr>
            <a:picLocks noChangeAspect="1"/>
          </p:cNvPicPr>
          <p:nvPr/>
        </p:nvPicPr>
        <p:blipFill>
          <a:blip r:embed="rId3"/>
          <a:stretch>
            <a:fillRect/>
          </a:stretch>
        </p:blipFill>
        <p:spPr>
          <a:xfrm>
            <a:off x="900113" y="2636838"/>
            <a:ext cx="7224712" cy="4087812"/>
          </a:xfrm>
          <a:prstGeom prst="rect">
            <a:avLst/>
          </a:prstGeom>
          <a:noFill/>
          <a:ln w="9525">
            <a:noFill/>
          </a:ln>
        </p:spPr>
      </p:pic>
    </p:spTree>
  </p:cSld>
  <p:clrMapOvr>
    <a:masterClrMapping/>
  </p:clrMapOvr>
  <p:transition spd="slow">
    <p:cu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a:xfrm>
            <a:off x="0" y="85725"/>
            <a:ext cx="3276600" cy="6381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58370" name="Rectangle 3"/>
          <p:cNvSpPr>
            <a:spLocks noGrp="1" noChangeArrowheads="1"/>
          </p:cNvSpPr>
          <p:nvPr>
            <p:ph type="body" idx="4294967295"/>
          </p:nvPr>
        </p:nvSpPr>
        <p:spPr>
          <a:xfrm>
            <a:off x="176213" y="765175"/>
            <a:ext cx="8388350" cy="1727200"/>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0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000"/>
              </a:lnSpc>
              <a:spcBef>
                <a:spcPct val="20000"/>
              </a:spcBef>
              <a:spcAft>
                <a:spcPct val="0"/>
              </a:spcAft>
              <a:buClrTx/>
              <a:buSzTx/>
              <a:buFont typeface="Arial" panose="020B0604020202020204" pitchFamily="34" charset="0"/>
              <a:buNone/>
              <a:defRPr/>
            </a:pPr>
            <a:endParaRPr kumimoji="0" lang="en-US" altLang="zh-CN" sz="2400" b="1"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1800" b="1" i="0" u="none" strike="noStrike" kern="1200" cap="none" spc="0" normalizeH="0" baseline="0" noProof="0" dirty="0" smtClean="0">
                <a:ln>
                  <a:noFill/>
                </a:ln>
                <a:solidFill>
                  <a:schemeClr val="tx1"/>
                </a:solidFill>
                <a:effectLst/>
                <a:uLnTx/>
                <a:uFillTx/>
                <a:latin typeface="+mn-lt"/>
                <a:ea typeface="+mn-ea"/>
                <a:cs typeface="+mn-cs"/>
              </a:rPr>
              <a:t>续前页：</a:t>
            </a:r>
            <a:endParaRPr kumimoji="0" lang="en-US" altLang="zh-CN" sz="1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51204" name="Picture 2"/>
          <p:cNvPicPr>
            <a:picLocks noChangeAspect="1"/>
          </p:cNvPicPr>
          <p:nvPr/>
        </p:nvPicPr>
        <p:blipFill>
          <a:blip r:embed="rId2"/>
          <a:stretch>
            <a:fillRect/>
          </a:stretch>
        </p:blipFill>
        <p:spPr>
          <a:xfrm>
            <a:off x="760413" y="2708275"/>
            <a:ext cx="7805737" cy="2271713"/>
          </a:xfrm>
          <a:prstGeom prst="rect">
            <a:avLst/>
          </a:prstGeom>
          <a:noFill/>
          <a:ln w="9525">
            <a:noFill/>
          </a:ln>
        </p:spPr>
      </p:pic>
      <p:pic>
        <p:nvPicPr>
          <p:cNvPr id="51205" name="Picture 2"/>
          <p:cNvPicPr>
            <a:picLocks noChangeAspect="1"/>
          </p:cNvPicPr>
          <p:nvPr/>
        </p:nvPicPr>
        <p:blipFill>
          <a:blip r:embed="rId3"/>
          <a:stretch>
            <a:fillRect/>
          </a:stretch>
        </p:blipFill>
        <p:spPr>
          <a:xfrm>
            <a:off x="2843213" y="2262188"/>
            <a:ext cx="1404937" cy="404812"/>
          </a:xfrm>
          <a:prstGeom prst="rect">
            <a:avLst/>
          </a:prstGeom>
          <a:noFill/>
          <a:ln w="9525">
            <a:noFill/>
          </a:ln>
        </p:spPr>
      </p:pic>
    </p:spTree>
  </p:cSld>
  <p:clrMapOvr>
    <a:masterClrMapping/>
  </p:clrMapOvr>
  <p:transition spd="slow">
    <p:cu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a:xfrm>
            <a:off x="0" y="114300"/>
            <a:ext cx="3563938" cy="584200"/>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59394" name="Rectangle 3"/>
          <p:cNvSpPr>
            <a:spLocks noGrp="1" noChangeArrowheads="1"/>
          </p:cNvSpPr>
          <p:nvPr>
            <p:ph type="body" idx="4294967295"/>
          </p:nvPr>
        </p:nvSpPr>
        <p:spPr>
          <a:xfrm>
            <a:off x="293688" y="765175"/>
            <a:ext cx="8388350" cy="2303463"/>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3  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4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4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3.4.7  </a:t>
            </a:r>
            <a:r>
              <a:rPr kumimoji="0" lang="zh-CN"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门开启时，规定风速值下的其他门漏风总量应按下式计算</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6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52228" name="Picture 2" descr="C:\Users\123\Desktop\D5A@L9{A$L7P9M{OKQ8OOS1.png"/>
          <p:cNvPicPr>
            <a:picLocks noChangeAspect="1"/>
          </p:cNvPicPr>
          <p:nvPr/>
        </p:nvPicPr>
        <p:blipFill>
          <a:blip r:embed="rId2"/>
          <a:stretch>
            <a:fillRect/>
          </a:stretch>
        </p:blipFill>
        <p:spPr>
          <a:xfrm>
            <a:off x="971550" y="2205038"/>
            <a:ext cx="7796213" cy="4167187"/>
          </a:xfrm>
          <a:prstGeom prst="rect">
            <a:avLst/>
          </a:prstGeom>
          <a:noFill/>
          <a:ln w="9525">
            <a:noFill/>
          </a:ln>
        </p:spPr>
      </p:pic>
    </p:spTree>
  </p:cSld>
  <p:clrMapOvr>
    <a:masterClrMapping/>
  </p:clrMapOvr>
  <p:transition spd="slow">
    <p:cu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a:xfrm>
            <a:off x="0" y="76200"/>
            <a:ext cx="3492500" cy="633413"/>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60418" name="Rectangle 3"/>
          <p:cNvSpPr>
            <a:spLocks noGrp="1" noChangeArrowheads="1"/>
          </p:cNvSpPr>
          <p:nvPr>
            <p:ph type="body" idx="4294967295"/>
          </p:nvPr>
        </p:nvSpPr>
        <p:spPr>
          <a:xfrm>
            <a:off x="349250" y="908050"/>
            <a:ext cx="8388350" cy="719138"/>
          </a:xfrm>
          <a:solidFill>
            <a:srgbClr val="FFFFFF"/>
          </a:solidFill>
        </p:spPr>
        <p:txBody>
          <a:bodyPr vert="horz" wrap="square" lIns="91440" tIns="45720" rIns="91440" bIns="45720" numCol="1" anchor="t" anchorCtr="0" compatLnSpc="1"/>
          <a:lstStyle/>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r>
              <a:rPr kumimoji="0" lang="en-US" altLang="zh-CN" sz="2800" b="1" i="0" u="none" strike="noStrike" kern="1200" cap="none" spc="0" normalizeH="0" baseline="0" noProof="0" dirty="0" smtClean="0">
                <a:ln>
                  <a:noFill/>
                </a:ln>
                <a:solidFill>
                  <a:schemeClr val="tx1"/>
                </a:solidFill>
                <a:effectLst/>
                <a:uLnTx/>
                <a:uFillTx/>
                <a:latin typeface="+mn-lt"/>
                <a:ea typeface="+mn-ea"/>
                <a:cs typeface="+mn-cs"/>
              </a:rPr>
              <a:t>3  </a:t>
            </a:r>
            <a:r>
              <a:rPr kumimoji="0" lang="zh-CN" altLang="en-US" sz="2800" b="1" i="0" u="none" strike="noStrike" kern="1200" cap="none" spc="0" normalizeH="0" baseline="0" noProof="0" dirty="0" smtClean="0">
                <a:ln>
                  <a:noFill/>
                </a:ln>
                <a:solidFill>
                  <a:schemeClr val="tx1"/>
                </a:solidFill>
                <a:effectLst/>
                <a:uLnTx/>
                <a:uFillTx/>
                <a:latin typeface="+mn-lt"/>
                <a:ea typeface="+mn-ea"/>
                <a:cs typeface="+mn-cs"/>
              </a:rPr>
              <a:t>防烟系统设计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34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3.</a:t>
            </a: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zh-CN" sz="2400" b="1" i="0" u="none" strike="noStrike" kern="1200" cap="none" spc="0" normalizeH="0" baseline="0" noProof="0" dirty="0" smtClean="0">
                <a:ln>
                  <a:noFill/>
                </a:ln>
                <a:solidFill>
                  <a:schemeClr val="tx1"/>
                </a:solidFill>
                <a:effectLst/>
                <a:uLnTx/>
                <a:uFillTx/>
                <a:latin typeface="+mn-lt"/>
                <a:ea typeface="+mn-ea"/>
                <a:cs typeface="+mn-cs"/>
              </a:rPr>
              <a:t>机械加压送风系统风量计算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400"/>
              </a:lnSpc>
              <a:spcBef>
                <a:spcPct val="20000"/>
              </a:spcBef>
              <a:spcAft>
                <a:spcPct val="0"/>
              </a:spcAft>
              <a:buClrTx/>
              <a:buSzTx/>
              <a:buFont typeface="Wingdings" panose="05000000000000000000" pitchFamily="2" charset="2"/>
              <a:buChar char="Ø"/>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53252" name="Picture 2" descr="C:\Users\123\Desktop\YGF73TV`UDEW173A]UGFK2Y.png"/>
          <p:cNvPicPr>
            <a:picLocks noChangeAspect="1"/>
          </p:cNvPicPr>
          <p:nvPr/>
        </p:nvPicPr>
        <p:blipFill>
          <a:blip r:embed="rId2"/>
          <a:stretch>
            <a:fillRect/>
          </a:stretch>
        </p:blipFill>
        <p:spPr>
          <a:xfrm>
            <a:off x="755650" y="2276475"/>
            <a:ext cx="7683500" cy="3535363"/>
          </a:xfrm>
          <a:prstGeom prst="rect">
            <a:avLst/>
          </a:prstGeom>
          <a:noFill/>
          <a:ln w="9525">
            <a:noFill/>
          </a:ln>
        </p:spPr>
      </p:pic>
    </p:spTree>
  </p:cSld>
  <p:clrMapOvr>
    <a:masterClrMapping/>
  </p:clrMapOvr>
  <p:transition spd="slow">
    <p:cu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p:nvPr>
        </p:nvSpPr>
        <p:spPr>
          <a:xfrm>
            <a:off x="468313" y="2349500"/>
            <a:ext cx="7921625" cy="3475038"/>
          </a:xfrm>
          <a:solidFill>
            <a:srgbClr val="FFFFFF">
              <a:alpha val="100000"/>
            </a:srgbClr>
          </a:solidFill>
        </p:spPr>
        <p:txBody>
          <a:bodyPr vert="horz" wrap="square" lIns="91440" tIns="45720" rIns="91440" bIns="45720" anchor="t"/>
          <a:lstStyle/>
          <a:p>
            <a:pPr eaLnBrk="1" hangingPunct="1">
              <a:lnSpc>
                <a:spcPts val="3400"/>
              </a:lnSpc>
              <a:buFont typeface="Wingdings" panose="05000000000000000000" pitchFamily="2" charset="2"/>
              <a:buChar char="Ø"/>
            </a:pPr>
            <a:r>
              <a:rPr lang="en-US" altLang="zh-CN" sz="3600" b="1" dirty="0"/>
              <a:t>4</a:t>
            </a:r>
            <a:r>
              <a:rPr lang="zh-CN" altLang="zh-CN" sz="3600" b="1" dirty="0"/>
              <a:t>  排</a:t>
            </a:r>
            <a:r>
              <a:rPr lang="zh-CN" altLang="en-US" sz="3600" b="1" dirty="0"/>
              <a:t>烟系统设计</a:t>
            </a:r>
            <a:endParaRPr lang="en-US" altLang="zh-CN" sz="3600" dirty="0">
              <a:solidFill>
                <a:srgbClr val="000000"/>
              </a:solidFill>
              <a:latin typeface="黑体" panose="02010609060101010101" pitchFamily="49" charset="-122"/>
              <a:ea typeface="黑体" panose="02010609060101010101" pitchFamily="49" charset="-122"/>
            </a:endParaRPr>
          </a:p>
        </p:txBody>
      </p:sp>
      <p:sp>
        <p:nvSpPr>
          <p:cNvPr id="77826" name="Rectangle 2"/>
          <p:cNvSpPr>
            <a:spLocks noGrp="1"/>
          </p:cNvSpPr>
          <p:nvPr>
            <p:ph type="title"/>
          </p:nvPr>
        </p:nvSpPr>
        <p:spPr>
          <a:xfrm>
            <a:off x="0" y="-8255"/>
            <a:ext cx="3531235" cy="692150"/>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rPr>
              <a:t>标准主要条文</a:t>
            </a:r>
            <a:endParaRPr lang="zh-CN" altLang="zh-CN" sz="3600" b="1" dirty="0">
              <a:solidFill>
                <a:schemeClr val="bg1"/>
              </a:solidFill>
              <a:ea typeface="黑体" panose="02010609060101010101" pitchFamily="49" charset="-122"/>
            </a:endParaRPr>
          </a:p>
        </p:txBody>
      </p:sp>
    </p:spTree>
  </p:cSld>
  <p:clrMapOvr>
    <a:masterClrMapping/>
  </p:clrMapOvr>
  <p:transition spd="slow">
    <p:cu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a:xfrm>
            <a:off x="0" y="-7937"/>
            <a:ext cx="3284538" cy="700087"/>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468630" y="930276"/>
            <a:ext cx="8063230" cy="5306920"/>
          </a:xfrm>
        </p:spPr>
        <p:txBody>
          <a:bodyPr vert="horz" wrap="square" lIns="91440" tIns="45720" rIns="91440" bIns="45720" numCol="1" rtlCol="0" anchor="t" anchorCtr="0" compatLnSpc="1">
            <a:normAutofit fontScale="80000" lnSpcReduction="20000"/>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smtClean="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smtClean="0">
                <a:ln>
                  <a:noFill/>
                </a:ln>
                <a:solidFill>
                  <a:schemeClr val="tx1"/>
                </a:solidFill>
                <a:effectLst/>
                <a:uLnTx/>
                <a:uFillTx/>
                <a:latin typeface="+mn-lt"/>
                <a:ea typeface="+mn-ea"/>
                <a:cs typeface="+mn-cs"/>
              </a:rPr>
              <a:t>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本章的内容：</a:t>
            </a:r>
          </a:p>
          <a:p>
            <a:pPr marL="342900" marR="0" lvl="0" indent="-342900" algn="l" defTabSz="914400" rtl="0" eaLnBrk="1" fontAlgn="base" latinLnBrk="0" hangingPunct="1">
              <a:lnSpc>
                <a:spcPts val="2100"/>
              </a:lnSpc>
              <a:spcBef>
                <a:spcPct val="20000"/>
              </a:spcBef>
              <a:spcAft>
                <a:spcPct val="0"/>
              </a:spcAft>
              <a:buClrTx/>
              <a:buSzTx/>
              <a:buFont typeface="Arial" panose="020B0604020202020204" pitchFamily="34" charset="0"/>
              <a:buChar char="•"/>
              <a:defRPr/>
            </a:pPr>
            <a:r>
              <a:rPr lang="en-US" altLang="zh-CN" sz="2400" noProof="0" dirty="0" smtClean="0">
                <a:ln>
                  <a:noFill/>
                </a:ln>
                <a:effectLst/>
                <a:uLnTx/>
                <a:uFillTx/>
                <a:sym typeface="+mn-ea"/>
              </a:rPr>
              <a:t>                      4.1</a:t>
            </a:r>
            <a:r>
              <a:rPr lang="zh-CN" altLang="zh-CN" sz="2400" noProof="0" dirty="0" smtClean="0">
                <a:ln>
                  <a:noFill/>
                </a:ln>
                <a:effectLst/>
                <a:uLnTx/>
                <a:uFillTx/>
                <a:sym typeface="+mn-ea"/>
              </a:rPr>
              <a:t>  一般规定</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100"/>
              </a:lnSpc>
              <a:spcBef>
                <a:spcPct val="20000"/>
              </a:spcBef>
              <a:spcAft>
                <a:spcPct val="0"/>
              </a:spcAft>
              <a:buClrTx/>
              <a:buSzTx/>
              <a:buFont typeface="Arial" panose="020B0604020202020204" pitchFamily="34" charset="0"/>
              <a:buNone/>
              <a:defRPr/>
            </a:pPr>
            <a:r>
              <a:rPr lang="en-US" altLang="zh-CN" sz="2400" noProof="0" dirty="0" smtClean="0">
                <a:ln>
                  <a:noFill/>
                </a:ln>
                <a:effectLst/>
                <a:uLnTx/>
                <a:uFillTx/>
                <a:sym typeface="+mn-ea"/>
              </a:rPr>
              <a:t>                             4.2  </a:t>
            </a:r>
            <a:r>
              <a:rPr lang="zh-CN" altLang="en-US" sz="2400" noProof="0" dirty="0" smtClean="0">
                <a:ln>
                  <a:noFill/>
                </a:ln>
                <a:effectLst/>
                <a:uLnTx/>
                <a:uFillTx/>
                <a:sym typeface="+mn-ea"/>
              </a:rPr>
              <a:t>防烟分区</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100"/>
              </a:lnSpc>
              <a:spcBef>
                <a:spcPct val="20000"/>
              </a:spcBef>
              <a:spcAft>
                <a:spcPct val="0"/>
              </a:spcAft>
              <a:buClrTx/>
              <a:buSzTx/>
              <a:buFont typeface="Arial" panose="020B0604020202020204" pitchFamily="34" charset="0"/>
              <a:buNone/>
              <a:defRPr/>
            </a:pPr>
            <a:r>
              <a:rPr lang="en-US" altLang="zh-CN" sz="2400" noProof="0" dirty="0" smtClean="0">
                <a:ln>
                  <a:noFill/>
                </a:ln>
                <a:effectLst/>
                <a:uLnTx/>
                <a:uFillTx/>
                <a:sym typeface="+mn-ea"/>
              </a:rPr>
              <a:t>                             4.3  </a:t>
            </a:r>
            <a:r>
              <a:rPr lang="zh-CN" altLang="en-US" sz="2400" noProof="0" dirty="0" smtClean="0">
                <a:ln>
                  <a:noFill/>
                </a:ln>
                <a:effectLst/>
                <a:uLnTx/>
                <a:uFillTx/>
                <a:sym typeface="+mn-ea"/>
              </a:rPr>
              <a:t>自然排烟设施</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100"/>
              </a:lnSpc>
              <a:spcBef>
                <a:spcPct val="20000"/>
              </a:spcBef>
              <a:spcAft>
                <a:spcPct val="0"/>
              </a:spcAft>
              <a:buClrTx/>
              <a:buSzTx/>
              <a:buFont typeface="Arial" panose="020B0604020202020204" pitchFamily="34" charset="0"/>
              <a:buNone/>
              <a:defRPr/>
            </a:pPr>
            <a:r>
              <a:rPr lang="en-US" altLang="zh-CN" sz="2400" noProof="0" dirty="0">
                <a:ln>
                  <a:noFill/>
                </a:ln>
                <a:effectLst/>
                <a:uLnTx/>
                <a:uFillTx/>
                <a:sym typeface="+mn-ea"/>
              </a:rPr>
              <a:t> </a:t>
            </a:r>
            <a:r>
              <a:rPr lang="en-US" altLang="zh-CN" sz="2400" noProof="0" dirty="0" smtClean="0">
                <a:ln>
                  <a:noFill/>
                </a:ln>
                <a:effectLst/>
                <a:uLnTx/>
                <a:uFillTx/>
                <a:sym typeface="+mn-ea"/>
              </a:rPr>
              <a:t>                            4.4  </a:t>
            </a:r>
            <a:r>
              <a:rPr lang="zh-CN" altLang="en-US" sz="2400" noProof="0" dirty="0" smtClean="0">
                <a:ln>
                  <a:noFill/>
                </a:ln>
                <a:effectLst/>
                <a:uLnTx/>
                <a:uFillTx/>
                <a:sym typeface="+mn-ea"/>
              </a:rPr>
              <a:t>机械排烟设施</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100"/>
              </a:lnSpc>
              <a:spcBef>
                <a:spcPct val="20000"/>
              </a:spcBef>
              <a:spcAft>
                <a:spcPct val="0"/>
              </a:spcAft>
              <a:buClrTx/>
              <a:buSzTx/>
              <a:buFont typeface="Arial" panose="020B0604020202020204" pitchFamily="34" charset="0"/>
              <a:buNone/>
              <a:defRPr/>
            </a:pPr>
            <a:r>
              <a:rPr lang="en-US" altLang="zh-CN" sz="2400" noProof="0" dirty="0" smtClean="0">
                <a:ln>
                  <a:noFill/>
                </a:ln>
                <a:effectLst/>
                <a:uLnTx/>
                <a:uFillTx/>
                <a:sym typeface="+mn-ea"/>
              </a:rPr>
              <a:t>                             4.5  </a:t>
            </a:r>
            <a:r>
              <a:rPr lang="zh-CN" altLang="en-US" sz="2400" noProof="0" dirty="0" smtClean="0">
                <a:ln>
                  <a:noFill/>
                </a:ln>
                <a:effectLst/>
                <a:uLnTx/>
                <a:uFillTx/>
                <a:sym typeface="+mn-ea"/>
              </a:rPr>
              <a:t>补风系统</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l" defTabSz="914400" rtl="0" eaLnBrk="1" fontAlgn="base" latinLnBrk="0" hangingPunct="1">
              <a:lnSpc>
                <a:spcPts val="2100"/>
              </a:lnSpc>
              <a:spcBef>
                <a:spcPct val="20000"/>
              </a:spcBef>
              <a:spcAft>
                <a:spcPct val="0"/>
              </a:spcAft>
              <a:buClrTx/>
              <a:buSzTx/>
              <a:buFont typeface="Arial" panose="020B0604020202020204" pitchFamily="34" charset="0"/>
              <a:buNone/>
              <a:defRPr/>
            </a:pPr>
            <a:r>
              <a:rPr lang="en-US" altLang="zh-CN" sz="2400" noProof="0" dirty="0" smtClean="0">
                <a:ln>
                  <a:noFill/>
                </a:ln>
                <a:effectLst/>
                <a:uLnTx/>
                <a:uFillTx/>
                <a:sym typeface="+mn-ea"/>
              </a:rPr>
              <a:t>                             4.6  </a:t>
            </a:r>
            <a:r>
              <a:rPr lang="zh-CN" altLang="en-US" sz="2400" noProof="0" dirty="0" smtClean="0">
                <a:ln>
                  <a:noFill/>
                </a:ln>
                <a:effectLst/>
                <a:uLnTx/>
                <a:uFillTx/>
                <a:sym typeface="+mn-ea"/>
              </a:rPr>
              <a:t>排烟系统设计计算</a:t>
            </a:r>
            <a:endParaRPr kumimoji="0" lang="en-US" altLang="zh-CN" sz="24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ts val="3500"/>
              </a:lnSpc>
              <a:spcBef>
                <a:spcPct val="20000"/>
              </a:spcBef>
              <a:spcAft>
                <a:spcPct val="0"/>
              </a:spcAft>
              <a:buClrTx/>
              <a:buSzTx/>
              <a:buFont typeface="Arial" panose="020B0604020202020204" pitchFamily="34" charset="0"/>
              <a:buChar char="•"/>
              <a:defRPr/>
            </a:pP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defRPr/>
            </a:pPr>
            <a:r>
              <a:rPr kumimoji="0" lang="zh-CN" altLang="en-US" sz="24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希望实现的目标：</a:t>
            </a:r>
            <a:endParaRPr kumimoji="0" lang="zh-CN" altLang="en-US" sz="2400" b="0" i="0" u="none" strike="noStrike" kern="1200" cap="none" spc="0" normalizeH="0" baseline="0" noProof="1">
              <a:ln>
                <a:noFill/>
              </a:ln>
              <a:solidFill>
                <a:schemeClr val="tx1"/>
              </a:solidFill>
              <a:effectLst/>
              <a:uLnTx/>
              <a:uFillTx/>
              <a:latin typeface="宋体" panose="02010600030101010101" pitchFamily="2" charset="-122"/>
              <a:ea typeface="+mn-ea"/>
              <a:cs typeface="+mn-cs"/>
            </a:endParaRPr>
          </a:p>
          <a:p>
            <a:pPr marL="1905" marR="0" lvl="0" indent="-1905" algn="l" defTabSz="914400" rtl="0" eaLnBrk="0" fontAlgn="base" latinLnBrk="0" hangingPunct="0">
              <a:lnSpc>
                <a:spcPct val="140000"/>
              </a:lnSpc>
              <a:spcBef>
                <a:spcPct val="20000"/>
              </a:spcBef>
              <a:spcAft>
                <a:spcPct val="0"/>
              </a:spcAft>
              <a:buClrTx/>
              <a:buSzTx/>
              <a:buFont typeface="Arial" panose="020B0604020202020204" pitchFamily="34" charset="0"/>
              <a:buChar char="•"/>
              <a:defRPr/>
            </a:pPr>
            <a:r>
              <a:rPr kumimoji="0" lang="zh-CN" altLang="en-US" sz="24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  (1) 将烟气控制在火源所在</a:t>
            </a:r>
            <a:r>
              <a:rPr kumimoji="0" lang="zh-CN" altLang="en-US" sz="2400" b="1"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防烟分区内</a:t>
            </a:r>
            <a:endParaRPr kumimoji="0" lang="zh-CN" altLang="en-US" sz="2400" b="1" i="0" u="none" strike="noStrike" kern="1200" cap="none" spc="0" normalizeH="0" baseline="0" noProof="1">
              <a:ln>
                <a:noFill/>
              </a:ln>
              <a:solidFill>
                <a:schemeClr val="tx1"/>
              </a:solidFill>
              <a:effectLst/>
              <a:uLnTx/>
              <a:uFillTx/>
              <a:latin typeface="宋体" panose="02010600030101010101" pitchFamily="2" charset="-122"/>
              <a:ea typeface="+mn-ea"/>
              <a:cs typeface="+mn-cs"/>
              <a:sym typeface="+mn-ea"/>
            </a:endParaRPr>
          </a:p>
          <a:p>
            <a:pPr marL="1905" marR="0" lvl="0" indent="-1905" algn="l" defTabSz="914400" rtl="0" eaLnBrk="0" fontAlgn="base" latinLnBrk="0" hangingPunct="0">
              <a:lnSpc>
                <a:spcPct val="140000"/>
              </a:lnSpc>
              <a:spcBef>
                <a:spcPct val="20000"/>
              </a:spcBef>
              <a:spcAft>
                <a:spcPct val="0"/>
              </a:spcAft>
              <a:buClrTx/>
              <a:buSzTx/>
              <a:buFont typeface="Arial" panose="020B0604020202020204" pitchFamily="34" charset="0"/>
              <a:buChar char="•"/>
              <a:defRPr/>
            </a:pPr>
            <a:r>
              <a:rPr kumimoji="0" lang="zh-CN" altLang="en-US" sz="24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ea"/>
                <a:sym typeface="+mn-ea"/>
              </a:rPr>
              <a:t>  (2) 将疏散楼梯间通道设置成安全环境以保证人员安全疏散</a:t>
            </a:r>
            <a:endParaRPr kumimoji="0" lang="zh-CN" altLang="en-US" sz="24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cs"/>
            </a:endParaRPr>
          </a:p>
          <a:p>
            <a:pPr marL="1905" lvl="0" indent="-1905">
              <a:lnSpc>
                <a:spcPct val="140000"/>
              </a:lnSpc>
              <a:defRPr/>
            </a:pPr>
            <a:r>
              <a:rPr kumimoji="0" lang="zh-CN" altLang="en-US" sz="24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ea"/>
                <a:sym typeface="+mn-ea"/>
              </a:rPr>
              <a:t>  </a:t>
            </a:r>
            <a:r>
              <a:rPr kumimoji="0" lang="zh-CN" altLang="en-US" sz="24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rPr>
              <a:t>(3</a:t>
            </a:r>
            <a:r>
              <a:rPr lang="zh-CN" altLang="en-US" sz="2400" noProof="1">
                <a:latin typeface="宋体" panose="02010600030101010101" pitchFamily="2" charset="-122"/>
                <a:cs typeface="+mn-ea"/>
                <a:sym typeface="+mn-ea"/>
              </a:rPr>
              <a:t>) 将大空间区域内的烟气层控制在一定的高度</a:t>
            </a:r>
            <a:endParaRPr kumimoji="0" lang="zh-CN" altLang="en-US" sz="24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cs"/>
            </a:endParaRPr>
          </a:p>
          <a:p>
            <a:pPr marL="1905" lvl="0" indent="-1905">
              <a:lnSpc>
                <a:spcPct val="140000"/>
              </a:lnSpc>
              <a:defRPr/>
            </a:pPr>
            <a:r>
              <a:rPr lang="zh-CN" altLang="en-US" sz="2400" noProof="1">
                <a:latin typeface="宋体" panose="02010600030101010101" pitchFamily="2" charset="-122"/>
                <a:cs typeface="+mn-ea"/>
                <a:sym typeface="+mn-ea"/>
              </a:rPr>
              <a:t>  (4) 提高排烟的综合</a:t>
            </a:r>
            <a:r>
              <a:rPr lang="zh-CN" altLang="en-US" sz="2400" noProof="1" smtClean="0">
                <a:latin typeface="宋体" panose="02010600030101010101" pitchFamily="2" charset="-122"/>
                <a:cs typeface="+mn-ea"/>
                <a:sym typeface="+mn-ea"/>
              </a:rPr>
              <a:t>效能</a:t>
            </a:r>
            <a:r>
              <a:rPr kumimoji="0" lang="en-US" altLang="zh-CN" sz="2400" b="0" i="0" u="none" strike="noStrike" kern="1200" cap="none" spc="0" normalizeH="0" baseline="0" noProof="1" smtClean="0">
                <a:ln>
                  <a:noFill/>
                </a:ln>
                <a:solidFill>
                  <a:schemeClr val="tx1"/>
                </a:solidFill>
                <a:effectLst/>
                <a:uLnTx/>
                <a:uFillTx/>
                <a:latin typeface="宋体" panose="02010600030101010101" pitchFamily="2" charset="-122"/>
                <a:ea typeface="+mn-ea"/>
                <a:cs typeface="+mn-ea"/>
                <a:sym typeface="+mn-ea"/>
              </a:rPr>
              <a:t> </a:t>
            </a:r>
            <a:endParaRPr kumimoji="0" lang="zh-CN" altLang="en-US" sz="24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endParaRPr>
          </a:p>
        </p:txBody>
      </p:sp>
    </p:spTree>
  </p:cSld>
  <p:clrMapOvr>
    <a:masterClrMapping/>
  </p:clrMapOvr>
  <p:transition spd="slow">
    <p:cu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a:xfrm>
            <a:off x="0" y="-7937"/>
            <a:ext cx="3284538" cy="700087"/>
          </a:xfrm>
          <a:solidFill>
            <a:srgbClr val="C00000">
              <a:alpha val="100000"/>
            </a:srgbClr>
          </a:solidFill>
        </p:spPr>
        <p:txBody>
          <a:bodyPr vert="horz" wrap="square" lIns="91440" tIns="45720" rIns="91440" bIns="45720" anchor="ctr"/>
          <a:lstStyle/>
          <a:p>
            <a:pPr eaLnBrk="1" hangingPunct="1"/>
            <a:r>
              <a:rPr lang="zh-CN" altLang="en-US" sz="3600" b="1" dirty="0">
                <a:solidFill>
                  <a:schemeClr val="bg1"/>
                </a:solidFill>
                <a:ea typeface="黑体" panose="02010609060101010101" pitchFamily="49" charset="-122"/>
                <a:sym typeface="宋体" panose="02010600030101010101" pitchFamily="2" charset="-122"/>
              </a:rPr>
              <a:t>标准主要条文</a:t>
            </a:r>
            <a:endParaRPr lang="zh-CN" altLang="zh-CN" sz="3600" b="1" dirty="0">
              <a:solidFill>
                <a:schemeClr val="bg1"/>
              </a:solidFill>
              <a:ea typeface="黑体" panose="02010609060101010101" pitchFamily="49" charset="-122"/>
            </a:endParaRPr>
          </a:p>
        </p:txBody>
      </p:sp>
      <p:sp>
        <p:nvSpPr>
          <p:cNvPr id="45059" name="Rectangle 3"/>
          <p:cNvSpPr>
            <a:spLocks noGrp="1" noChangeArrowheads="1"/>
          </p:cNvSpPr>
          <p:nvPr>
            <p:ph type="body" idx="4294967295"/>
          </p:nvPr>
        </p:nvSpPr>
        <p:spPr>
          <a:xfrm>
            <a:off x="395288" y="836613"/>
            <a:ext cx="8496300" cy="5616575"/>
          </a:xfrm>
        </p:spPr>
        <p:txBody>
          <a:bodyPr vert="horz" wrap="square" lIns="91440" tIns="45720" rIns="91440" bIns="45720" numCol="1" rtlCol="0" anchor="t" anchorCtr="0" compatLnSpc="1">
            <a:normAutofit fontScale="55000" lnSpcReduction="20000"/>
          </a:bodyPr>
          <a:lstStyle/>
          <a:p>
            <a:pPr marL="342900" marR="0" lvl="0" indent="-342900" algn="l" defTabSz="914400" rtl="0" eaLnBrk="1" fontAlgn="auto" latinLnBrk="0" hangingPunct="1">
              <a:lnSpc>
                <a:spcPts val="3400"/>
              </a:lnSpc>
              <a:spcBef>
                <a:spcPct val="20000"/>
              </a:spcBef>
              <a:spcAft>
                <a:spcPts val="0"/>
              </a:spcAft>
              <a:buClrTx/>
              <a:buSzTx/>
              <a:buFont typeface="Wingdings" panose="05000000000000000000" pitchFamily="2" charset="2"/>
              <a:buChar char="Ø"/>
              <a:defRPr/>
            </a:pPr>
            <a:r>
              <a:rPr kumimoji="0" lang="en-US" altLang="zh-CN" sz="4500" b="1" i="0" u="none" strike="noStrike" kern="1200" cap="none" spc="0" normalizeH="0" baseline="0" noProof="0" dirty="0" smtClean="0">
                <a:ln>
                  <a:noFill/>
                </a:ln>
                <a:solidFill>
                  <a:schemeClr val="tx1"/>
                </a:solidFill>
                <a:effectLst/>
                <a:uLnTx/>
                <a:uFillTx/>
                <a:latin typeface="+mn-lt"/>
                <a:ea typeface="+mn-ea"/>
                <a:cs typeface="+mn-cs"/>
              </a:rPr>
              <a:t>4</a:t>
            </a:r>
            <a:r>
              <a:rPr kumimoji="0" lang="zh-CN" altLang="zh-CN" sz="4500" b="1" i="0" u="none" strike="noStrike" kern="1200" cap="none" spc="0" normalizeH="0" baseline="0" noProof="0" dirty="0" smtClean="0">
                <a:ln>
                  <a:noFill/>
                </a:ln>
                <a:solidFill>
                  <a:schemeClr val="tx1"/>
                </a:solidFill>
                <a:effectLst/>
                <a:uLnTx/>
                <a:uFillTx/>
                <a:latin typeface="+mn-lt"/>
                <a:ea typeface="+mn-ea"/>
                <a:cs typeface="+mn-cs"/>
              </a:rPr>
              <a:t>  </a:t>
            </a:r>
            <a:r>
              <a:rPr kumimoji="0" lang="zh-CN" altLang="en-US" sz="4500" b="1" i="0" u="none" strike="noStrike" kern="1200" cap="none" spc="0" normalizeH="0" baseline="0" noProof="0" dirty="0" smtClean="0">
                <a:ln>
                  <a:noFill/>
                </a:ln>
                <a:solidFill>
                  <a:schemeClr val="tx1"/>
                </a:solidFill>
                <a:effectLst/>
                <a:uLnTx/>
                <a:uFillTx/>
                <a:latin typeface="+mn-lt"/>
                <a:ea typeface="+mn-ea"/>
                <a:cs typeface="+mn-cs"/>
              </a:rPr>
              <a:t>排</a:t>
            </a:r>
            <a:r>
              <a:rPr kumimoji="0" lang="zh-CN" altLang="zh-CN" sz="4500" b="1" i="0" u="none" strike="noStrike" kern="1200" cap="none" spc="0" normalizeH="0" baseline="0" noProof="0" dirty="0" smtClean="0">
                <a:ln>
                  <a:noFill/>
                </a:ln>
                <a:solidFill>
                  <a:schemeClr val="tx1"/>
                </a:solidFill>
                <a:effectLst/>
                <a:uLnTx/>
                <a:uFillTx/>
                <a:latin typeface="+mn-lt"/>
                <a:ea typeface="+mn-ea"/>
                <a:cs typeface="+mn-cs"/>
              </a:rPr>
              <a:t>烟系统设计</a:t>
            </a:r>
            <a:endParaRPr kumimoji="0" lang="en-US" altLang="zh-CN" sz="45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3600" b="1" i="0" u="none" strike="noStrike" kern="1200" cap="none" spc="0" normalizeH="0" baseline="0" noProof="0" dirty="0">
                <a:ln>
                  <a:noFill/>
                </a:ln>
                <a:solidFill>
                  <a:schemeClr val="tx1"/>
                </a:solidFill>
                <a:effectLst/>
                <a:uLnTx/>
                <a:uFillTx/>
                <a:latin typeface="+mn-lt"/>
                <a:ea typeface="+mn-ea"/>
                <a:cs typeface="+mn-cs"/>
              </a:rPr>
              <a:t>4.1  </a:t>
            </a:r>
            <a:r>
              <a:rPr kumimoji="0" lang="zh-CN" altLang="en-US" sz="3600" b="1" i="0" u="none" strike="noStrike" kern="1200" cap="none" spc="0" normalizeH="0" baseline="0" noProof="0" dirty="0">
                <a:ln>
                  <a:noFill/>
                </a:ln>
                <a:solidFill>
                  <a:schemeClr val="tx1"/>
                </a:solidFill>
                <a:effectLst/>
                <a:uLnTx/>
                <a:uFillTx/>
                <a:latin typeface="+mn-lt"/>
                <a:ea typeface="+mn-ea"/>
                <a:cs typeface="+mn-cs"/>
              </a:rPr>
              <a:t>一般规定</a:t>
            </a:r>
            <a:endParaRPr kumimoji="0" lang="en-US" altLang="zh-CN" sz="36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000"/>
              </a:lnSpc>
              <a:spcBef>
                <a:spcPct val="20000"/>
              </a:spcBef>
              <a:spcAft>
                <a:spcPct val="0"/>
              </a:spcAft>
              <a:buClrTx/>
              <a:buSzTx/>
              <a:buFont typeface="Arial" panose="020B0604020202020204" pitchFamily="34" charset="0"/>
              <a:buChar char="•"/>
              <a:defRPr/>
            </a:pPr>
            <a:endParaRPr kumimoji="0" lang="en-US" altLang="zh-CN" sz="33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000"/>
              </a:lnSpc>
              <a:spcBef>
                <a:spcPct val="20000"/>
              </a:spcBef>
              <a:spcAft>
                <a:spcPct val="0"/>
              </a:spcAft>
              <a:buClrTx/>
              <a:buSzTx/>
              <a:buFont typeface="Arial" panose="020B0604020202020204" pitchFamily="34" charset="0"/>
              <a:buChar char="•"/>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4.1.3 </a:t>
            </a: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建筑的中庭、与中庭相连通的回廊及周围场所的排烟系统的设计应符合下列规定：</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1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中庭应设置排烟设施；</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2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周围场所应按现行国家标准</a:t>
            </a: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建筑设计防火规范</a:t>
            </a: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》GB50016</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中的规定设置排烟设施；</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3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回廊排烟设施的设置应符合下列规定：</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a:t>
            </a: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1</a:t>
            </a:r>
            <a:r>
              <a:rPr kumimoji="0" lang="zh-CN" altLang="en-US"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当周围场所各房间均设置排烟设施时，回廊可不设，但商店建筑的回廊应设置排烟设施；</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2</a:t>
            </a:r>
            <a:r>
              <a:rPr kumimoji="0" lang="zh-CN" altLang="en-US"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当周围场所任一房间未设置排烟设施时，回廊应设置排烟设施；</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4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当中庭与周围场所未采用防火隔墙、防火玻璃隔墙、防火卷帘时，中庭与周围场所之间应设置挡烟垂壁；</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5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中庭及其周围场所和回廊的排烟设计计算应符合本标准第</a:t>
            </a: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4.6.5</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条的规定；</a:t>
            </a:r>
          </a:p>
          <a:p>
            <a:pPr marL="0" marR="0" lvl="0" indent="0" algn="l" defTabSz="914400" rtl="0" eaLnBrk="0" fontAlgn="base" latinLnBrk="0" hangingPunct="0">
              <a:lnSpc>
                <a:spcPts val="2000"/>
              </a:lnSpc>
              <a:spcBef>
                <a:spcPct val="20000"/>
              </a:spcBef>
              <a:spcAft>
                <a:spcPct val="0"/>
              </a:spcAft>
              <a:buClrTx/>
              <a:buSzTx/>
              <a:buFont typeface="Arial" panose="020B0604020202020204" pitchFamily="34" charset="0"/>
              <a:buNone/>
              <a:defRPr/>
            </a:pPr>
            <a:r>
              <a:rPr kumimoji="0" lang="en-US" altLang="zh-CN" sz="33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6  </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中庭及其周围场所和回廊应根据建筑构造及本标准第</a:t>
            </a:r>
            <a:r>
              <a:rPr kumimoji="0" lang="en-US" altLang="zh-CN"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4.6</a:t>
            </a:r>
            <a:r>
              <a:rPr kumimoji="0" lang="zh-CN" altLang="en-US" sz="33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节规定，选择设置自然排烟系统或机械排烟系统。</a:t>
            </a:r>
            <a:endParaRPr kumimoji="0" lang="zh-CN" altLang="en-US" sz="3300" b="0" i="0" u="none" strike="noStrike" kern="1200" cap="none" spc="0" normalizeH="0" baseline="0" noProof="1">
              <a:ln>
                <a:noFill/>
              </a:ln>
              <a:solidFill>
                <a:schemeClr val="tx1"/>
              </a:solidFill>
              <a:effectLst/>
              <a:uLnTx/>
              <a:uFillTx/>
              <a:latin typeface="宋体" panose="02010600030101010101" pitchFamily="2" charset="-122"/>
              <a:ea typeface="+mn-ea"/>
              <a:cs typeface="+mn-ea"/>
              <a:sym typeface="+mn-ea"/>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3600" b="1"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a:xfrm>
            <a:off x="0" y="119063"/>
            <a:ext cx="36353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160771" name="Rectangle 3"/>
          <p:cNvSpPr>
            <a:spLocks noGrp="1" noChangeArrowheads="1"/>
          </p:cNvSpPr>
          <p:nvPr>
            <p:ph type="body" idx="4294967295"/>
          </p:nvPr>
        </p:nvSpPr>
        <p:spPr>
          <a:xfrm>
            <a:off x="179388" y="765175"/>
            <a:ext cx="8712200" cy="5616575"/>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endParaRPr kumimoji="0" lang="en-US" altLang="zh-CN" sz="2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4.1  </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一般规定</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4.1.4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下列地上建筑或部位，当设置机械排烟系统时，尚应按本标准第</a:t>
            </a:r>
            <a:r>
              <a:rPr kumimoji="0" lang="zh-CN"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4.4.14</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a:t>
            </a:r>
            <a:r>
              <a:rPr kumimoji="0" lang="zh-CN"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4.4.16</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条的要求</a:t>
            </a:r>
            <a:r>
              <a:rPr kumimoji="0" lang="zh-CN" altLang="en-US" sz="1800" b="0" i="0" u="none" strike="noStrike" kern="1200" cap="none" spc="0" normalizeH="0" baseline="0" noProof="1" smtClean="0">
                <a:ln>
                  <a:noFill/>
                </a:ln>
                <a:solidFill>
                  <a:srgbClr val="FF0000"/>
                </a:solidFill>
                <a:effectLst/>
                <a:uLnTx/>
                <a:uFillTx/>
                <a:latin typeface="Arial" panose="020B0604020202020204" pitchFamily="34" charset="0"/>
                <a:ea typeface="+mn-ea"/>
                <a:cs typeface="+mn-cs"/>
              </a:rPr>
              <a:t>在外墙或屋顶设置固定窗</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1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任一层建筑面积大于</a:t>
            </a:r>
            <a:r>
              <a:rPr kumimoji="0" lang="en-US"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2500m</a:t>
            </a:r>
            <a:r>
              <a:rPr kumimoji="0" lang="en-US" altLang="zh-CN" sz="1800" b="0" i="0" u="none" strike="noStrike" kern="1200" cap="none" spc="0" normalizeH="0" baseline="40000" noProof="1" smtClean="0">
                <a:ln>
                  <a:noFill/>
                </a:ln>
                <a:solidFill>
                  <a:schemeClr val="tx1"/>
                </a:solidFill>
                <a:effectLst/>
                <a:uLnTx/>
                <a:uFillTx/>
                <a:latin typeface="Arial" panose="020B0604020202020204" pitchFamily="34" charset="0"/>
                <a:ea typeface="+mn-ea"/>
                <a:cs typeface="+mn-cs"/>
              </a:rPr>
              <a:t>2</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的丙类厂房（仓库）；</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2</a:t>
            </a:r>
            <a:r>
              <a:rPr kumimoji="0" lang="zh-CN"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任一层建筑面积大于</a:t>
            </a:r>
            <a:r>
              <a:rPr kumimoji="0" lang="en-US"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3000m</a:t>
            </a:r>
            <a:r>
              <a:rPr kumimoji="0" lang="en-US" altLang="zh-CN" sz="1800" b="0" i="0" u="none" strike="noStrike" kern="1200" cap="none" spc="0" normalizeH="0" baseline="40000" noProof="1" smtClean="0">
                <a:ln>
                  <a:noFill/>
                </a:ln>
                <a:solidFill>
                  <a:schemeClr val="tx1"/>
                </a:solidFill>
                <a:effectLst/>
                <a:uLnTx/>
                <a:uFillTx/>
                <a:latin typeface="Arial" panose="020B0604020202020204" pitchFamily="34" charset="0"/>
                <a:ea typeface="+mn-ea"/>
                <a:cs typeface="+mn-cs"/>
              </a:rPr>
              <a:t>2</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的商店建筑、展览建筑及类似功能的公共建筑；</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3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总建筑面积大于</a:t>
            </a:r>
            <a:r>
              <a:rPr kumimoji="0" lang="en-US"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1000m</a:t>
            </a:r>
            <a:r>
              <a:rPr kumimoji="0" lang="en-US" altLang="zh-CN" sz="1800" b="0" i="0" u="none" strike="noStrike" kern="1200" cap="none" spc="0" normalizeH="0" baseline="40000" noProof="1" smtClean="0">
                <a:ln>
                  <a:noFill/>
                </a:ln>
                <a:solidFill>
                  <a:schemeClr val="tx1"/>
                </a:solidFill>
                <a:effectLst/>
                <a:uLnTx/>
                <a:uFillTx/>
                <a:latin typeface="Arial" panose="020B0604020202020204" pitchFamily="34" charset="0"/>
                <a:ea typeface="+mn-ea"/>
                <a:cs typeface="+mn-cs"/>
              </a:rPr>
              <a:t>2</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的歌舞、娱乐、放映、游艺场所；</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4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商店建筑、展览建筑及类似功能的公共建筑中长度大于</a:t>
            </a:r>
            <a:r>
              <a:rPr kumimoji="0" lang="en-US"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60m</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的走道；</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a:t>
            </a:r>
            <a:r>
              <a:rPr kumimoji="0" lang="zh-CN" altLang="zh-CN"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5  </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靠外墙或贯通至建筑屋顶的中庭。</a:t>
            </a: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endParaRPr kumimoji="0" lang="zh-CN"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zh-CN" altLang="en-US" sz="1800" b="1"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      注：</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当符合本标准</a:t>
            </a:r>
            <a:r>
              <a:rPr kumimoji="0" lang="zh-CN" altLang="zh-CN"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4.4.17</a:t>
            </a:r>
            <a:r>
              <a:rPr kumimoji="0" lang="zh-CN" altLang="en-US" sz="1800" b="0" i="0" u="none" strike="noStrike" kern="1200" cap="none" spc="0" normalizeH="0" baseline="0" noProof="1" smtClean="0">
                <a:ln>
                  <a:noFill/>
                </a:ln>
                <a:solidFill>
                  <a:schemeClr val="tx1"/>
                </a:solidFill>
                <a:effectLst/>
                <a:uLnTx/>
                <a:uFillTx/>
                <a:latin typeface="Arial" panose="020B0604020202020204" pitchFamily="34" charset="0"/>
                <a:ea typeface="+mn-ea"/>
                <a:cs typeface="+mn-cs"/>
              </a:rPr>
              <a:t>规定的场所时，可采用可熔性采光带（窗）替代作固定窗。</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26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0" y="119063"/>
            <a:ext cx="36353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160771" name="Rectangle 3"/>
          <p:cNvSpPr>
            <a:spLocks noGrp="1" noChangeArrowheads="1"/>
          </p:cNvSpPr>
          <p:nvPr>
            <p:ph type="body" idx="4294967295"/>
          </p:nvPr>
        </p:nvSpPr>
        <p:spPr>
          <a:xfrm>
            <a:off x="179388" y="765175"/>
            <a:ext cx="8712200" cy="5616575"/>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endParaRPr kumimoji="0" lang="en-US" altLang="zh-CN" sz="2800" b="1" i="0" u="none" strike="noStrike" kern="120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4.2  </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防烟分区</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4.2.4</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公共建筑、工业建筑防烟分区的最大允许面积及其长边最大允许长度应符合表</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4.2.4</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的规定，当工业建筑采用自然排烟系统时，其防烟分区的长边长度尚不应大于建筑内空间净高的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8</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倍。</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14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1400"/>
              </a:lnSpc>
              <a:spcBef>
                <a:spcPct val="20000"/>
              </a:spcBef>
              <a:spcAft>
                <a:spcPct val="0"/>
              </a:spcAft>
              <a:buClrTx/>
              <a:buSzTx/>
              <a:buFont typeface="Arial" panose="020B0604020202020204" pitchFamily="34" charset="0"/>
              <a:buChar char="•"/>
              <a:defRPr/>
            </a:pPr>
            <a:r>
              <a:rPr kumimoji="0" lang="zh-CN" altLang="en-US" sz="18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表</a:t>
            </a:r>
            <a:r>
              <a:rPr kumimoji="0" lang="en-US" altLang="zh-CN" sz="18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4.2.4 </a:t>
            </a:r>
            <a:r>
              <a:rPr kumimoji="0" lang="zh-CN" altLang="en-US" sz="18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公共建筑、工业建筑防烟分区的最大允许面积及其长边最大允许长度</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zh-CN" altLang="en-US" sz="18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zh-CN" altLang="en-US" sz="16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注：</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、公共建筑、工业建筑中的走道宽度不大于</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2.5m</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时，其防烟分区的长边长度不应大于</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60m</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、当空间净高大于</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9m</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时，防烟分区之间可不设置挡烟设施。</a:t>
            </a: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、汽车库防烟分区的划分及其排烟量应符合现行国家规范</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汽车库、修车库停车场防火规范</a:t>
            </a:r>
            <a:r>
              <a:rPr kumimoji="0" lang="en-US" altLang="zh-CN"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》GB50067</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的规定。</a:t>
            </a: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altLang="zh-CN" sz="2600" b="1"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58372" name="Picture 2"/>
          <p:cNvPicPr>
            <a:picLocks noChangeAspect="1"/>
          </p:cNvPicPr>
          <p:nvPr/>
        </p:nvPicPr>
        <p:blipFill>
          <a:blip r:embed="rId2"/>
          <a:stretch>
            <a:fillRect/>
          </a:stretch>
        </p:blipFill>
        <p:spPr>
          <a:xfrm>
            <a:off x="889000" y="3213100"/>
            <a:ext cx="7364413" cy="1408113"/>
          </a:xfrm>
          <a:prstGeom prst="rect">
            <a:avLst/>
          </a:prstGeom>
          <a:noFill/>
          <a:ln w="9525">
            <a:noFill/>
          </a:ln>
        </p:spPr>
      </p:pic>
    </p:spTree>
  </p:cSld>
  <p:clrMapOvr>
    <a:masterClrMapping/>
  </p:clrMapOvr>
  <p:transition spd="slow">
    <p:cu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a:xfrm>
            <a:off x="0" y="119063"/>
            <a:ext cx="36353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en-US" sz="2800" b="1" i="0" u="none" strike="noStrike" kern="1200" cap="none" spc="0" normalizeH="0" baseline="0" noProof="0" dirty="0" smtClean="0">
                <a:ln>
                  <a:noFill/>
                </a:ln>
                <a:solidFill>
                  <a:schemeClr val="tx1"/>
                </a:solidFill>
                <a:effectLst/>
                <a:uLnTx/>
                <a:uFillTx/>
                <a:latin typeface="+mn-lt"/>
                <a:ea typeface="+mn-ea"/>
                <a:cs typeface="+mn-cs"/>
              </a:rPr>
              <a:t>排烟系统设计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4.3  </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自然排烟设施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4.3.2</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防烟分区内自然排烟窗（口）的面积、数量、位置应按本标准第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4.6.3</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条规定经计算确定，且防烟分区内任一点与最近的自然排烟窗（口）之间的水平距离不应大于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。当工业建筑采用自然排烟方式时，其水平距离尚不应大于建筑内空间净高的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2.8</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倍；当公共建筑空间净高大于或等于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6m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，且具有自然对流条件时，其水平距离不应大于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37.5m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4.3.3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自然排烟窗（口）应设置在排烟区域的顶部或外墙，并应符合下列要求：</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当设置在外墙上时，自然排烟窗（口）应在储烟仓以内，但走道、室内空间净高不大于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的区域的自然排烟窗（口）可设置在室内净高度的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1/2</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以上；</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自然排烟窗（口）的开启形式应有利于火灾烟气的排出；</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当房间面积不大于</a:t>
            </a:r>
            <a:r>
              <a:rPr kumimoji="0" lang="en-US" altLang="zh-CN" sz="1800" b="0" i="0" u="none" strike="noStrike" kern="1200" cap="none" spc="0" normalizeH="0" baseline="0" noProof="0" dirty="0" smtClean="0">
                <a:ln>
                  <a:noFill/>
                </a:ln>
                <a:solidFill>
                  <a:schemeClr val="tx1"/>
                </a:solidFill>
                <a:effectLst/>
                <a:uLnTx/>
                <a:uFillTx/>
                <a:latin typeface="宋体" panose="02010600030101010101" pitchFamily="2" charset="-122"/>
                <a:ea typeface="+mn-ea"/>
                <a:cs typeface="+mn-cs"/>
              </a:rPr>
              <a:t>200m</a:t>
            </a:r>
            <a:r>
              <a:rPr kumimoji="0" lang="en-US" altLang="zh-CN" sz="1800" b="0" i="0" u="none" strike="noStrike" kern="1200" cap="none" spc="0" normalizeH="0" baseline="40000" noProof="0" dirty="0" smtClean="0">
                <a:ln>
                  <a:noFill/>
                </a:ln>
                <a:solidFill>
                  <a:schemeClr val="tx1"/>
                </a:solidFill>
                <a:effectLst/>
                <a:uLnTx/>
                <a:uFillTx/>
                <a:latin typeface="宋体" panose="02010600030101010101" pitchFamily="2" charset="-122"/>
                <a:ea typeface="+mn-ea"/>
                <a:cs typeface="+mn-cs"/>
              </a:rPr>
              <a:t>2</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自然排烟窗（口）的开启方向可不限；</a:t>
            </a: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a:xfrm>
            <a:off x="0" y="119063"/>
            <a:ext cx="36353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mn-lt"/>
                <a:ea typeface="+mn-ea"/>
                <a:cs typeface="+mn-cs"/>
              </a:rPr>
              <a:t>4  </a:t>
            </a:r>
            <a:r>
              <a:rPr kumimoji="0" lang="zh-CN" altLang="en-US" sz="2800" b="1" i="0" u="none" strike="noStrike" kern="1200" cap="none" spc="0" normalizeH="0" baseline="0" noProof="0" dirty="0" smtClean="0">
                <a:ln>
                  <a:noFill/>
                </a:ln>
                <a:solidFill>
                  <a:schemeClr val="tx1"/>
                </a:solidFill>
                <a:effectLst/>
                <a:uLnTx/>
                <a:uFillTx/>
                <a:latin typeface="+mn-lt"/>
                <a:ea typeface="+mn-ea"/>
                <a:cs typeface="+mn-cs"/>
              </a:rPr>
              <a:t>排烟系统设计</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4.3  </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自然排烟设施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4.3.5</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除本标准另有规定外，自然排烟窗（口）开启有效面积尚应符合下列规定：</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当采用开窗角大于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70°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的悬窗时，其面积应按窗的面积计算；当开窗角   小于或等于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70°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时，其面积应按窗最大开启时的水平投影面积计算；</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当采用开窗角大于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70°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的平开窗时，其面积应按窗的面积计算；当开窗角小于或等于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70°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时，其面积应按窗最大开启时的竖向投影面积计算；</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当采用推拉窗时，其面积应按开启的最大窗口面积计算；</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4</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当采用百叶窗时，其面积应按窗的有效开口面积计算；</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5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当平推窗设置在顶部时，其面积可按窗的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1/2</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周长与平推距离乘积计算，且不应大于窗面积；</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6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当平推窗设置在外墙时，其面积可按窗的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1/4</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周长与平推距离乘积计算，且不应大于窗面积。</a:t>
            </a: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a:xfrm>
            <a:off x="0" y="119063"/>
            <a:ext cx="36353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pic>
        <p:nvPicPr>
          <p:cNvPr id="2" name="图片 1" descr="4.3.5条图片a1"/>
          <p:cNvPicPr>
            <a:picLocks noChangeAspect="1"/>
          </p:cNvPicPr>
          <p:nvPr/>
        </p:nvPicPr>
        <p:blipFill>
          <a:blip r:embed="rId2"/>
          <a:stretch>
            <a:fillRect/>
          </a:stretch>
        </p:blipFill>
        <p:spPr>
          <a:xfrm>
            <a:off x="593090" y="1062355"/>
            <a:ext cx="3042285" cy="1912620"/>
          </a:xfrm>
          <a:prstGeom prst="rect">
            <a:avLst/>
          </a:prstGeom>
        </p:spPr>
      </p:pic>
      <p:pic>
        <p:nvPicPr>
          <p:cNvPr id="3" name="图片 2" descr="4.3.5条图片b1"/>
          <p:cNvPicPr>
            <a:picLocks noChangeAspect="1"/>
          </p:cNvPicPr>
          <p:nvPr/>
        </p:nvPicPr>
        <p:blipFill>
          <a:blip r:embed="rId3"/>
          <a:stretch>
            <a:fillRect/>
          </a:stretch>
        </p:blipFill>
        <p:spPr>
          <a:xfrm>
            <a:off x="4002405" y="1220470"/>
            <a:ext cx="4768850" cy="1830070"/>
          </a:xfrm>
          <a:prstGeom prst="rect">
            <a:avLst/>
          </a:prstGeom>
        </p:spPr>
      </p:pic>
      <p:pic>
        <p:nvPicPr>
          <p:cNvPr id="5" name="图片 4" descr="4.3.5条图片c1"/>
          <p:cNvPicPr>
            <a:picLocks noChangeAspect="1"/>
          </p:cNvPicPr>
          <p:nvPr/>
        </p:nvPicPr>
        <p:blipFill>
          <a:blip r:embed="rId4"/>
          <a:stretch>
            <a:fillRect/>
          </a:stretch>
        </p:blipFill>
        <p:spPr>
          <a:xfrm>
            <a:off x="1642745" y="3385820"/>
            <a:ext cx="5756910" cy="2501265"/>
          </a:xfrm>
          <a:prstGeom prst="rect">
            <a:avLst/>
          </a:prstGeom>
        </p:spPr>
      </p:pic>
    </p:spTree>
  </p:cSld>
  <p:clrMapOvr>
    <a:masterClrMapping/>
  </p:clrMapOvr>
  <p:transition spd="slow">
    <p:cut/>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61443" name="Rectangle 3"/>
          <p:cNvSpPr>
            <a:spLocks noGrp="1"/>
          </p:cNvSpPr>
          <p:nvPr>
            <p:ph type="body"/>
          </p:nvPr>
        </p:nvSpPr>
        <p:spPr>
          <a:xfrm>
            <a:off x="179388" y="765175"/>
            <a:ext cx="8712200" cy="3743325"/>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4.3  </a:t>
            </a:r>
            <a:r>
              <a:rPr lang="zh-CN" altLang="en-US" sz="2400" b="1" dirty="0"/>
              <a:t>自然排烟设施</a:t>
            </a:r>
            <a:endParaRPr lang="en-US" altLang="zh-CN" sz="2400" b="1" dirty="0"/>
          </a:p>
          <a:p>
            <a:pPr>
              <a:lnSpc>
                <a:spcPts val="3700"/>
              </a:lnSpc>
            </a:pPr>
            <a:r>
              <a:rPr lang="en-US" altLang="zh-CN" sz="1800" b="1" dirty="0">
                <a:latin typeface="Arial" panose="020B0604020202020204" pitchFamily="34" charset="0"/>
              </a:rPr>
              <a:t>4.3.6</a:t>
            </a:r>
            <a:r>
              <a:rPr lang="en-US" altLang="zh-CN" sz="1800" dirty="0">
                <a:latin typeface="Arial" panose="020B0604020202020204" pitchFamily="34" charset="0"/>
              </a:rPr>
              <a:t>  </a:t>
            </a:r>
            <a:r>
              <a:rPr lang="zh-CN" altLang="en-US" sz="1800" dirty="0">
                <a:latin typeface="Arial" panose="020B0604020202020204" pitchFamily="34" charset="0"/>
              </a:rPr>
              <a:t>自然排烟窗（口）应设置手动开启装置，设置在高位不便于直接开启的自然排烟窗（口），应设置距地面高度</a:t>
            </a:r>
            <a:r>
              <a:rPr lang="en-US" altLang="zh-CN" sz="1800" dirty="0">
                <a:latin typeface="Arial" panose="020B0604020202020204" pitchFamily="34" charset="0"/>
              </a:rPr>
              <a:t>1.3m</a:t>
            </a:r>
            <a:r>
              <a:rPr lang="zh-CN" altLang="en-US" sz="1800" dirty="0">
                <a:latin typeface="Arial" panose="020B0604020202020204" pitchFamily="34" charset="0"/>
              </a:rPr>
              <a:t>～</a:t>
            </a:r>
            <a:r>
              <a:rPr lang="en-US" altLang="zh-CN" sz="1800" dirty="0">
                <a:latin typeface="Arial" panose="020B0604020202020204" pitchFamily="34" charset="0"/>
              </a:rPr>
              <a:t>1.5m</a:t>
            </a:r>
            <a:r>
              <a:rPr lang="zh-CN" altLang="en-US" sz="1800" dirty="0">
                <a:latin typeface="Arial" panose="020B0604020202020204" pitchFamily="34" charset="0"/>
              </a:rPr>
              <a:t>的</a:t>
            </a:r>
            <a:r>
              <a:rPr lang="zh-CN" altLang="en-US" sz="1800" dirty="0">
                <a:solidFill>
                  <a:srgbClr val="FF0000"/>
                </a:solidFill>
                <a:latin typeface="Arial" panose="020B0604020202020204" pitchFamily="34" charset="0"/>
              </a:rPr>
              <a:t>手动开启装置</a:t>
            </a:r>
            <a:r>
              <a:rPr lang="zh-CN" altLang="en-US" sz="1800" dirty="0">
                <a:latin typeface="Arial" panose="020B0604020202020204" pitchFamily="34" charset="0"/>
              </a:rPr>
              <a:t>。净空高度大于</a:t>
            </a:r>
            <a:r>
              <a:rPr lang="en-US" altLang="zh-CN" sz="1800" dirty="0">
                <a:latin typeface="Arial" panose="020B0604020202020204" pitchFamily="34" charset="0"/>
              </a:rPr>
              <a:t>9m</a:t>
            </a:r>
            <a:r>
              <a:rPr lang="zh-CN" altLang="en-US" sz="1800" dirty="0">
                <a:latin typeface="Arial" panose="020B0604020202020204" pitchFamily="34" charset="0"/>
              </a:rPr>
              <a:t>的中庭、建筑面积大于</a:t>
            </a:r>
            <a:r>
              <a:rPr lang="en-US" altLang="zh-CN" sz="1800" dirty="0">
                <a:latin typeface="Arial" panose="020B0604020202020204" pitchFamily="34" charset="0"/>
              </a:rPr>
              <a:t>2000m</a:t>
            </a:r>
            <a:r>
              <a:rPr lang="en-US" altLang="zh-CN" sz="1800" baseline="60000" dirty="0">
                <a:latin typeface="Arial" panose="020B0604020202020204" pitchFamily="34" charset="0"/>
              </a:rPr>
              <a:t>2</a:t>
            </a:r>
            <a:r>
              <a:rPr lang="zh-CN" altLang="en-US" sz="1800" dirty="0">
                <a:latin typeface="Arial" panose="020B0604020202020204" pitchFamily="34" charset="0"/>
              </a:rPr>
              <a:t>的营业厅、展览厅、多功能厅等场所，尚应设置</a:t>
            </a:r>
            <a:r>
              <a:rPr lang="zh-CN" altLang="en-US" sz="1800" dirty="0">
                <a:solidFill>
                  <a:srgbClr val="FF0000"/>
                </a:solidFill>
                <a:latin typeface="Arial" panose="020B0604020202020204" pitchFamily="34" charset="0"/>
              </a:rPr>
              <a:t>集中手动开启装置和自动开启设施</a:t>
            </a:r>
            <a:r>
              <a:rPr lang="zh-CN" altLang="en-US" sz="1800" dirty="0">
                <a:latin typeface="Arial" panose="020B0604020202020204" pitchFamily="34" charset="0"/>
              </a:rPr>
              <a:t>。</a:t>
            </a: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p:nvPr>
        </p:nvSpPr>
        <p:spPr>
          <a:xfrm>
            <a:off x="11113" y="117475"/>
            <a:ext cx="3635375" cy="582613"/>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62467" name="Rectangle 3"/>
          <p:cNvSpPr>
            <a:spLocks noGrp="1"/>
          </p:cNvSpPr>
          <p:nvPr>
            <p:ph type="body"/>
          </p:nvPr>
        </p:nvSpPr>
        <p:spPr>
          <a:xfrm>
            <a:off x="179388" y="765175"/>
            <a:ext cx="8712200" cy="5543550"/>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4.4  </a:t>
            </a:r>
            <a:r>
              <a:rPr lang="zh-CN" altLang="en-US" sz="2400" b="1" dirty="0"/>
              <a:t>机械排烟设施</a:t>
            </a:r>
            <a:endParaRPr lang="en-US" altLang="zh-CN" sz="2400" b="1" dirty="0"/>
          </a:p>
          <a:p>
            <a:pPr>
              <a:lnSpc>
                <a:spcPts val="3000"/>
              </a:lnSpc>
            </a:pPr>
            <a:r>
              <a:rPr lang="en-US" altLang="zh-CN" sz="1800" b="1" dirty="0">
                <a:latin typeface="Arial" panose="020B0604020202020204" pitchFamily="34" charset="0"/>
              </a:rPr>
              <a:t>4.4.1  </a:t>
            </a:r>
            <a:r>
              <a:rPr lang="zh-CN" altLang="en-US" sz="1800" b="1" dirty="0">
                <a:latin typeface="Arial" panose="020B0604020202020204" pitchFamily="34" charset="0"/>
              </a:rPr>
              <a:t>当建筑的机械排烟系统沿水平方向布置时，每个防火分区的机械排烟系统应独立设置。</a:t>
            </a:r>
            <a:endParaRPr lang="en-US" altLang="zh-CN" sz="1800" b="1" dirty="0">
              <a:latin typeface="Arial" panose="020B0604020202020204" pitchFamily="34" charset="0"/>
            </a:endParaRPr>
          </a:p>
          <a:p>
            <a:pPr>
              <a:lnSpc>
                <a:spcPts val="3000"/>
              </a:lnSpc>
            </a:pPr>
            <a:endParaRPr lang="en-US" altLang="zh-CN" sz="1800" b="1" dirty="0">
              <a:latin typeface="Arial" panose="020B0604020202020204" pitchFamily="34" charset="0"/>
            </a:endParaRPr>
          </a:p>
          <a:p>
            <a:pPr>
              <a:lnSpc>
                <a:spcPts val="3000"/>
              </a:lnSpc>
            </a:pPr>
            <a:r>
              <a:rPr lang="en-US" altLang="zh-CN" sz="1800" b="1" dirty="0">
                <a:latin typeface="Arial" panose="020B0604020202020204" pitchFamily="34" charset="0"/>
              </a:rPr>
              <a:t>4.4.2</a:t>
            </a:r>
            <a:r>
              <a:rPr lang="en-US" altLang="zh-CN" sz="1800" dirty="0">
                <a:latin typeface="Arial" panose="020B0604020202020204" pitchFamily="34" charset="0"/>
              </a:rPr>
              <a:t>  </a:t>
            </a:r>
            <a:r>
              <a:rPr lang="zh-CN" altLang="en-US" sz="1800" b="1" dirty="0">
                <a:latin typeface="Arial" panose="020B0604020202020204" pitchFamily="34" charset="0"/>
              </a:rPr>
              <a:t>建筑高度超过</a:t>
            </a:r>
            <a:r>
              <a:rPr lang="en-US" altLang="zh-CN" sz="1800" b="1" dirty="0">
                <a:latin typeface="Arial" panose="020B0604020202020204" pitchFamily="34" charset="0"/>
              </a:rPr>
              <a:t>50m</a:t>
            </a:r>
            <a:r>
              <a:rPr lang="zh-CN" altLang="en-US" sz="1800" b="1" dirty="0">
                <a:latin typeface="Arial" panose="020B0604020202020204" pitchFamily="34" charset="0"/>
              </a:rPr>
              <a:t>的公共建筑和建筑高度超过</a:t>
            </a:r>
            <a:r>
              <a:rPr lang="en-US" altLang="zh-CN" sz="1800" b="1" dirty="0">
                <a:latin typeface="Arial" panose="020B0604020202020204" pitchFamily="34" charset="0"/>
              </a:rPr>
              <a:t>100m</a:t>
            </a:r>
            <a:r>
              <a:rPr lang="zh-CN" altLang="en-US" sz="1800" b="1" dirty="0">
                <a:latin typeface="Arial" panose="020B0604020202020204" pitchFamily="34" charset="0"/>
              </a:rPr>
              <a:t>的住宅，其排烟系统应竖向分段独立设置，且公共建筑每段高度不应超过</a:t>
            </a:r>
            <a:r>
              <a:rPr lang="en-US" altLang="zh-CN" sz="1800" b="1" dirty="0">
                <a:latin typeface="Arial" panose="020B0604020202020204" pitchFamily="34" charset="0"/>
              </a:rPr>
              <a:t>50m</a:t>
            </a:r>
            <a:r>
              <a:rPr lang="zh-CN" altLang="en-US" sz="1800" b="1" dirty="0">
                <a:latin typeface="Arial" panose="020B0604020202020204" pitchFamily="34" charset="0"/>
              </a:rPr>
              <a:t>，住宅建筑每段高度不应超过</a:t>
            </a:r>
            <a:r>
              <a:rPr lang="en-US" altLang="zh-CN" sz="1800" b="1" dirty="0">
                <a:latin typeface="Arial" panose="020B0604020202020204" pitchFamily="34" charset="0"/>
              </a:rPr>
              <a:t>100m</a:t>
            </a:r>
            <a:r>
              <a:rPr lang="zh-CN" altLang="en-US" sz="1800" b="1" dirty="0">
                <a:latin typeface="Arial" panose="020B0604020202020204" pitchFamily="34" charset="0"/>
              </a:rPr>
              <a:t>。</a:t>
            </a:r>
            <a:endParaRPr lang="en-US" altLang="zh-CN" sz="1800" b="1" dirty="0">
              <a:latin typeface="Arial" panose="020B0604020202020204" pitchFamily="34" charset="0"/>
            </a:endParaRPr>
          </a:p>
          <a:p>
            <a:pPr>
              <a:lnSpc>
                <a:spcPts val="3000"/>
              </a:lnSpc>
            </a:pPr>
            <a:endParaRPr lang="en-US" altLang="zh-CN" sz="1800" b="1" dirty="0">
              <a:latin typeface="Arial" panose="020B0604020202020204" pitchFamily="34" charset="0"/>
            </a:endParaRPr>
          </a:p>
          <a:p>
            <a:pPr>
              <a:lnSpc>
                <a:spcPts val="3000"/>
              </a:lnSpc>
            </a:pPr>
            <a:r>
              <a:rPr lang="en-US" altLang="zh-CN" sz="1800" b="1" dirty="0">
                <a:latin typeface="Arial" panose="020B0604020202020204" pitchFamily="34" charset="0"/>
              </a:rPr>
              <a:t>4.4.3</a:t>
            </a:r>
            <a:r>
              <a:rPr lang="en-US" altLang="zh-CN" sz="1800" dirty="0">
                <a:latin typeface="Arial" panose="020B0604020202020204" pitchFamily="34" charset="0"/>
              </a:rPr>
              <a:t>  </a:t>
            </a:r>
            <a:r>
              <a:rPr lang="zh-CN" altLang="en-US" sz="1800" dirty="0">
                <a:latin typeface="Arial" panose="020B0604020202020204" pitchFamily="34" charset="0"/>
              </a:rPr>
              <a:t>排烟系统与通风、空气调节系统应分开设置；当确有困难时，可以合用，但应符合排烟系统的要求，且当排烟口打开时，每个排烟合用系统的管道上，需联动关闭的通风和空气调节系统的控制阀门不应超过</a:t>
            </a:r>
            <a:r>
              <a:rPr lang="en-US" altLang="zh-CN" sz="1800" dirty="0">
                <a:latin typeface="Arial" panose="020B0604020202020204" pitchFamily="34" charset="0"/>
              </a:rPr>
              <a:t>10</a:t>
            </a:r>
            <a:r>
              <a:rPr lang="zh-CN" altLang="en-US" sz="1800" dirty="0">
                <a:latin typeface="Arial" panose="020B0604020202020204" pitchFamily="34" charset="0"/>
              </a:rPr>
              <a:t>个。</a:t>
            </a: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30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4.4.5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排烟风机应设置在专用机房内，并应符合本标准第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3.3.5</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5</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款的规定，且风机两侧应有</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600mm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以上的空间。对于排烟系统与通风空气调节系统共用的系统，其排烟风机与排风风机的合用机房，应符合下列规定：</a:t>
            </a:r>
          </a:p>
          <a:p>
            <a:pPr marL="0" marR="0" lvl="0" indent="0" algn="l" defTabSz="914400" rtl="0" eaLnBrk="0" fontAlgn="base" latinLnBrk="0" hangingPunct="0">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机房内应设置自动喷水灭火系统；</a:t>
            </a:r>
          </a:p>
          <a:p>
            <a:pPr marL="0" marR="0" lvl="0" indent="0" algn="l" defTabSz="914400" rtl="0" eaLnBrk="0" fontAlgn="base" latinLnBrk="0" hangingPunct="0">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机房内不得设置用于机械加压送风的风机与管道；</a:t>
            </a:r>
          </a:p>
          <a:p>
            <a:pPr marL="0" marR="0" lvl="0" indent="0" algn="l" defTabSz="914400" rtl="0" eaLnBrk="0" fontAlgn="base" latinLnBrk="0" hangingPunct="0">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排烟风机与排烟管道的连接部件应能在</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280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℃时连续</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30min</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保证其结构完整性。</a:t>
            </a:r>
          </a:p>
          <a:p>
            <a:pPr marL="342900" marR="0" lvl="0" indent="-342900" algn="l" defTabSz="914400" rtl="0" eaLnBrk="0" fontAlgn="base" latinLnBrk="0" hangingPunct="0">
              <a:lnSpc>
                <a:spcPts val="35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4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4.4.7</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机械排烟系统应采用管道排烟，且不应采用土建风道。排烟管道应采用不燃材料制作且内壁应光滑。当排烟管道内壁为金属时，管道设计风速不应大于</a:t>
            </a: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20m/s</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；当排烟管道内壁为非金属时，管道设计风速不应大于</a:t>
            </a: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15m/s</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；排烟管道的厚度应按现行国家标准</a:t>
            </a: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通风与空调工程施工质量验收规范</a:t>
            </a: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》GB50243</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的有关规定执行。</a:t>
            </a:r>
          </a:p>
          <a:p>
            <a:pPr marL="342900" marR="0" lvl="0" indent="-342900" algn="l" defTabSz="914400" rtl="0" eaLnBrk="0" fontAlgn="base" latinLnBrk="0" hangingPunct="0">
              <a:lnSpc>
                <a:spcPts val="2400"/>
              </a:lnSpc>
              <a:spcBef>
                <a:spcPct val="20000"/>
              </a:spcBef>
              <a:spcAft>
                <a:spcPct val="0"/>
              </a:spcAft>
              <a:buClrTx/>
              <a:buSzTx/>
              <a:buFont typeface="Arial" panose="020B0604020202020204" pitchFamily="34" charset="0"/>
              <a:buChar char="•"/>
              <a:defRPr/>
            </a:pP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4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4.4.8</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排烟管道的设置和耐火极限应符合下列要求：</a:t>
            </a:r>
          </a:p>
          <a:p>
            <a:pPr marL="0" marR="0" lvl="0" indent="0" algn="l" defTabSz="914400" rtl="0" eaLnBrk="0" fontAlgn="base" latinLnBrk="0" hangingPunct="0">
              <a:lnSpc>
                <a:spcPts val="24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排烟管道及其连接部件应能在</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280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℃时连续</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30min</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保证其结构完整性；</a:t>
            </a:r>
          </a:p>
          <a:p>
            <a:pPr marL="0" marR="0" lvl="0" indent="0" algn="l" defTabSz="914400" rtl="0" eaLnBrk="0" fontAlgn="base" latinLnBrk="0" hangingPunct="0">
              <a:lnSpc>
                <a:spcPts val="24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竖向设置的排烟管道应设置在独立的管道井内，排烟管道的耐火极限不应低于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0.5h</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4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水平设置的排烟管道应设置在吊顶内，其耐火极限不应低于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0.5h</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；当确有困难时，可直接设置在室内，但管道的耐火极限不应小于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1.0h</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4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4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设置在走道部位吊顶内的排烟管道，以及穿越防火分区的排烟管道，其管道的耐火极限不应小于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1.0h</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，但设备用房和汽车库的排烟管道耐火极限可不低于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0.5h</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a:xfrm>
            <a:off x="0" y="23813"/>
            <a:ext cx="3635375" cy="647700"/>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65539" name="Rectangle 3"/>
          <p:cNvSpPr>
            <a:spLocks noGrp="1"/>
          </p:cNvSpPr>
          <p:nvPr>
            <p:ph type="body"/>
          </p:nvPr>
        </p:nvSpPr>
        <p:spPr>
          <a:xfrm>
            <a:off x="179388" y="765175"/>
            <a:ext cx="8388350" cy="579438"/>
          </a:xfrm>
          <a:solidFill>
            <a:srgbClr val="FFFFFF">
              <a:alpha val="100000"/>
            </a:srgbClr>
          </a:solidFill>
        </p:spPr>
        <p:txBody>
          <a:bodyPr vert="horz" wrap="square" lIns="91440" tIns="45720" rIns="91440" bIns="45720" anchor="t"/>
          <a:lstStyle/>
          <a:p>
            <a:r>
              <a:rPr lang="en-US" altLang="zh-CN" sz="2800" b="1" dirty="0"/>
              <a:t>4.4.8  </a:t>
            </a:r>
            <a:r>
              <a:rPr lang="zh-CN" altLang="en-US" sz="2800" b="1" dirty="0"/>
              <a:t>说明</a:t>
            </a:r>
            <a:r>
              <a:rPr lang="en-US" altLang="zh-CN" sz="2800" b="1" dirty="0"/>
              <a:t>  </a:t>
            </a:r>
            <a:endParaRPr lang="zh-CN" altLang="en-US" sz="2800" b="1" dirty="0"/>
          </a:p>
          <a:p>
            <a:endParaRPr lang="en-US" altLang="zh-CN" sz="2600" b="1" dirty="0"/>
          </a:p>
        </p:txBody>
      </p:sp>
      <p:pic>
        <p:nvPicPr>
          <p:cNvPr id="65540" name="Picture 1"/>
          <p:cNvPicPr>
            <a:picLocks noChangeAspect="1"/>
          </p:cNvPicPr>
          <p:nvPr/>
        </p:nvPicPr>
        <p:blipFill>
          <a:blip r:embed="rId2"/>
          <a:stretch>
            <a:fillRect/>
          </a:stretch>
        </p:blipFill>
        <p:spPr>
          <a:xfrm>
            <a:off x="2627313" y="709613"/>
            <a:ext cx="4500562" cy="5973762"/>
          </a:xfrm>
          <a:prstGeom prst="rect">
            <a:avLst/>
          </a:prstGeom>
          <a:noFill/>
          <a:ln w="9525">
            <a:noFill/>
          </a:ln>
        </p:spPr>
      </p:pic>
      <p:pic>
        <p:nvPicPr>
          <p:cNvPr id="65541" name="Picture 2"/>
          <p:cNvPicPr>
            <a:picLocks noChangeAspect="1"/>
          </p:cNvPicPr>
          <p:nvPr/>
        </p:nvPicPr>
        <p:blipFill>
          <a:blip r:embed="rId3"/>
          <a:stretch>
            <a:fillRect/>
          </a:stretch>
        </p:blipFill>
        <p:spPr>
          <a:xfrm>
            <a:off x="5260975" y="6359525"/>
            <a:ext cx="3198813" cy="504825"/>
          </a:xfrm>
          <a:prstGeom prst="rect">
            <a:avLst/>
          </a:prstGeom>
          <a:noFill/>
          <a:ln w="9525">
            <a:noFill/>
          </a:ln>
        </p:spPr>
      </p:pic>
      <p:sp>
        <p:nvSpPr>
          <p:cNvPr id="65542" name="矩形 1"/>
          <p:cNvSpPr/>
          <p:nvPr/>
        </p:nvSpPr>
        <p:spPr>
          <a:xfrm>
            <a:off x="252413" y="4071938"/>
            <a:ext cx="2571750" cy="379412"/>
          </a:xfrm>
          <a:prstGeom prst="rect">
            <a:avLst/>
          </a:prstGeom>
          <a:noFill/>
          <a:ln w="9525">
            <a:noFill/>
          </a:ln>
        </p:spPr>
        <p:txBody>
          <a:bodyPr wrap="none">
            <a:spAutoFit/>
          </a:bodyPr>
          <a:lstStyle/>
          <a:p>
            <a:r>
              <a:rPr lang="zh-CN" altLang="en-US" sz="2800" dirty="0">
                <a:latin typeface="Calibri" panose="020F0502020204030204" pitchFamily="34" charset="0"/>
              </a:rPr>
              <a:t>排烟管道</a:t>
            </a:r>
            <a:r>
              <a:rPr lang="zh-CN" altLang="zh-CN" sz="2800" dirty="0">
                <a:latin typeface="Calibri" panose="020F0502020204030204" pitchFamily="34" charset="0"/>
              </a:rPr>
              <a:t>耐火极限要求</a:t>
            </a:r>
            <a:endParaRPr lang="zh-CN" altLang="en-US" sz="2800" dirty="0">
              <a:latin typeface="Calibri" panose="020F0502020204030204" pitchFamily="34" charset="0"/>
            </a:endParaRPr>
          </a:p>
        </p:txBody>
      </p:sp>
    </p:spTree>
  </p:cSld>
  <p:clrMapOvr>
    <a:masterClrMapping/>
  </p:clrMapOvr>
  <p:transition spd="slow">
    <p:cu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8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4.4.9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当吊顶内有可燃物时，吊顶内的排烟管道应采用不燃材料进行隔热，并应与可燃物保持不小于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150mm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的距离。</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8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8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4.4.10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排烟管道下列部位应设置排烟防火阀：</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垂直风管与每层水平风管交接处的水平管段上；</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一个排烟系统负担多个防烟分区的排烟支管上；</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3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排烟风机入口处；</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4   </a:t>
            </a: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穿越防火分区处。</a:t>
            </a:r>
            <a:endPar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2800"/>
              </a:lnSpc>
              <a:spcBef>
                <a:spcPct val="20000"/>
              </a:spcBef>
              <a:spcAft>
                <a:spcPct val="0"/>
              </a:spcAft>
              <a:buClrTx/>
              <a:buSzTx/>
              <a:buFont typeface="Arial" panose="020B0604020202020204" pitchFamily="34" charset="0"/>
              <a:buChar char="•"/>
              <a:defRPr/>
            </a:pPr>
            <a:endPar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5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4.4.12</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排烟口的设置应按本标准第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4.6.3</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条经计算确定，且防烟分区内任一点与最近的排烟口之间的水平距离不应大于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30m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。除本标准第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4.4.13</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条规定情况以外，排烟口的设置尚应符合下列要求：</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排烟口宜设置在顶棚或靠近顶棚的墙面上；</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排烟口应设在储烟仓内，但走道、室内空间净高不大于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3m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的区域，其排烟口可设置在其净空高度的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1/2</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以上；当设置在侧墙时，吊顶与其最近的边缘的距离不应大于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0.5m</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4</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火灾时由火灾自动报警系统联动开启排烟区域的排烟阀或排烟口，应在现场设置手动开启装置；</a:t>
            </a:r>
          </a:p>
          <a:p>
            <a:pPr marL="0" marR="0" lvl="0" indent="0" algn="l" defTabSz="914400" rtl="0" eaLnBrk="0" fontAlgn="base" latinLnBrk="0" hangingPunct="0">
              <a:lnSpc>
                <a:spcPts val="25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6</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每个排烟口的排烟量不应大于最大允许排烟量，最大允许排烟量应按本标准第</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4.6.14</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条的规定计算确定；</a:t>
            </a: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856663"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0" algn="l" defTabSz="914400" rtl="0" latinLnBrk="0">
              <a:lnSpc>
                <a:spcPts val="2900"/>
              </a:lnSpc>
              <a:spcBef>
                <a:spcPts val="0"/>
              </a:spcBef>
              <a:spcAft>
                <a:spcPct val="0"/>
              </a:spcAft>
              <a:buClrTx/>
              <a:buSzTx/>
              <a:buFont typeface="Arial" panose="020B0604020202020204" pitchFamily="34" charset="0"/>
              <a:buChar char="•"/>
              <a:defRPr/>
            </a:pPr>
            <a:r>
              <a:rPr kumimoji="0" lang="en-US" altLang="zh-CN" sz="16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4.4.14 </a:t>
            </a:r>
            <a:r>
              <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按</a:t>
            </a:r>
            <a:r>
              <a:rPr kumimoji="0" lang="zh-CN" altLang="en-US"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本标准第</a:t>
            </a:r>
            <a:r>
              <a:rPr kumimoji="0" lang="en-US" altLang="zh-CN"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4.1.4</a:t>
            </a:r>
            <a:r>
              <a:rPr kumimoji="0" lang="zh-CN" altLang="en-US"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条规定需要设置固定窗时，固定窗的布置应符合下列规定：</a:t>
            </a: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kumimoji="0" lang="en-US" altLang="zh-CN" sz="16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1  </a:t>
            </a:r>
            <a:r>
              <a:rPr kumimoji="0" lang="zh-CN" altLang="en-US"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非顶层区域的固定窗应布置在每层的外墙上；</a:t>
            </a: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kumimoji="0" lang="en-US" altLang="zh-CN" sz="1600" b="1"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      2  </a:t>
            </a:r>
            <a:r>
              <a:rPr kumimoji="0" lang="zh-CN" altLang="en-US"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rPr>
              <a:t>顶层区域的固定窗应布置在屋顶或顶层的外墙上，但未设置自动喷水灭火系统的以及采用钢结构屋顶或预应力钢筋混凝土屋面板的建筑应布置在在屋顶。</a:t>
            </a:r>
          </a:p>
          <a:p>
            <a:pPr marL="0" marR="0" lvl="0" indent="0" algn="l" defTabSz="914400" rtl="0" latinLnBrk="0">
              <a:lnSpc>
                <a:spcPts val="2900"/>
              </a:lnSpc>
              <a:spcBef>
                <a:spcPts val="0"/>
              </a:spcBef>
              <a:spcAft>
                <a:spcPct val="0"/>
              </a:spcAft>
              <a:buClrTx/>
              <a:buSzTx/>
              <a:buFont typeface="Arial" panose="020B0604020202020204" pitchFamily="34" charset="0"/>
              <a:buNone/>
              <a:defRPr/>
            </a:pPr>
            <a:endParaRPr kumimoji="0" lang="zh-CN" altLang="en-US" sz="1600" b="0" i="0" u="none" strike="noStrike" kern="1200" cap="none" spc="0" normalizeH="0" baseline="0" noProof="0" dirty="0">
              <a:ln>
                <a:noFill/>
              </a:ln>
              <a:solidFill>
                <a:schemeClr val="tx1"/>
              </a:solidFill>
              <a:effectLst/>
              <a:uLnTx/>
              <a:uFillTx/>
              <a:latin typeface="Arial" panose="020B0604020202020204" pitchFamily="34" charset="0"/>
              <a:ea typeface="+mn-ea"/>
              <a:cs typeface="+mn-cs"/>
            </a:endParaRPr>
          </a:p>
          <a:p>
            <a:pPr marL="342900" marR="0" lvl="0" indent="0" algn="l" defTabSz="914400" rtl="0" latinLnBrk="0">
              <a:lnSpc>
                <a:spcPts val="2900"/>
              </a:lnSpc>
              <a:spcBef>
                <a:spcPts val="0"/>
              </a:spcBef>
              <a:spcAft>
                <a:spcPct val="0"/>
              </a:spcAft>
              <a:buClrTx/>
              <a:buSzTx/>
              <a:buFont typeface="Arial" panose="020B0604020202020204" pitchFamily="34" charset="0"/>
              <a:buChar char="•"/>
              <a:defRPr/>
            </a:pPr>
            <a:r>
              <a:rPr lang="en-US" altLang="zh-CN" sz="1600" b="1" noProof="0" dirty="0" smtClean="0">
                <a:ln>
                  <a:noFill/>
                </a:ln>
                <a:effectLst/>
                <a:uLnTx/>
                <a:uFillTx/>
                <a:latin typeface="Arial" panose="020B0604020202020204" pitchFamily="34" charset="0"/>
                <a:sym typeface="+mn-ea"/>
              </a:rPr>
              <a:t>4.4.15</a:t>
            </a:r>
            <a:r>
              <a:rPr lang="en-US" altLang="zh-CN" sz="1600" noProof="0" dirty="0" smtClean="0">
                <a:ln>
                  <a:noFill/>
                </a:ln>
                <a:effectLst/>
                <a:uLnTx/>
                <a:uFillTx/>
                <a:latin typeface="Arial" panose="020B0604020202020204" pitchFamily="34" charset="0"/>
                <a:sym typeface="+mn-ea"/>
              </a:rPr>
              <a:t>  </a:t>
            </a:r>
            <a:r>
              <a:rPr lang="zh-CN" altLang="en-US" sz="1600" noProof="0" dirty="0" smtClean="0">
                <a:ln>
                  <a:noFill/>
                </a:ln>
                <a:effectLst/>
                <a:uLnTx/>
                <a:uFillTx/>
                <a:latin typeface="Arial" panose="020B0604020202020204" pitchFamily="34" charset="0"/>
                <a:sym typeface="+mn-ea"/>
              </a:rPr>
              <a:t>固定窗的设置和有效面积应符合下列要求：</a:t>
            </a:r>
            <a:endPar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lang="en-US" altLang="zh-CN" sz="1600" b="1" noProof="0" dirty="0" smtClean="0">
                <a:ln>
                  <a:noFill/>
                </a:ln>
                <a:effectLst/>
                <a:uLnTx/>
                <a:uFillTx/>
                <a:latin typeface="Arial" panose="020B0604020202020204" pitchFamily="34" charset="0"/>
                <a:sym typeface="+mn-ea"/>
              </a:rPr>
              <a:t>      1</a:t>
            </a:r>
            <a:r>
              <a:rPr lang="en-US" altLang="zh-CN" sz="1600" noProof="0" dirty="0" smtClean="0">
                <a:ln>
                  <a:noFill/>
                </a:ln>
                <a:effectLst/>
                <a:uLnTx/>
                <a:uFillTx/>
                <a:latin typeface="Arial" panose="020B0604020202020204" pitchFamily="34" charset="0"/>
                <a:sym typeface="+mn-ea"/>
              </a:rPr>
              <a:t>  </a:t>
            </a:r>
            <a:r>
              <a:rPr lang="zh-CN" altLang="en-US" sz="1600" noProof="0" dirty="0" smtClean="0">
                <a:ln>
                  <a:noFill/>
                </a:ln>
                <a:effectLst/>
                <a:uLnTx/>
                <a:uFillTx/>
                <a:latin typeface="Arial" panose="020B0604020202020204" pitchFamily="34" charset="0"/>
                <a:sym typeface="+mn-ea"/>
              </a:rPr>
              <a:t>设置在顶层区域的固定窗，其总面积不应小于楼地面面积的</a:t>
            </a:r>
            <a:r>
              <a:rPr lang="en-US" altLang="zh-CN" sz="1600" noProof="0" dirty="0" smtClean="0">
                <a:ln>
                  <a:noFill/>
                </a:ln>
                <a:effectLst/>
                <a:uLnTx/>
                <a:uFillTx/>
                <a:latin typeface="Arial" panose="020B0604020202020204" pitchFamily="34" charset="0"/>
                <a:sym typeface="+mn-ea"/>
              </a:rPr>
              <a:t>2%</a:t>
            </a:r>
            <a:r>
              <a:rPr lang="zh-CN" altLang="en-US" sz="1600" noProof="0" dirty="0" smtClean="0">
                <a:ln>
                  <a:noFill/>
                </a:ln>
                <a:effectLst/>
                <a:uLnTx/>
                <a:uFillTx/>
                <a:latin typeface="Arial" panose="020B0604020202020204" pitchFamily="34" charset="0"/>
                <a:sym typeface="+mn-ea"/>
              </a:rPr>
              <a:t>；</a:t>
            </a:r>
            <a:endPar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lang="en-US" altLang="zh-CN" sz="1600" b="1" noProof="0" dirty="0" smtClean="0">
                <a:ln>
                  <a:noFill/>
                </a:ln>
                <a:effectLst/>
                <a:uLnTx/>
                <a:uFillTx/>
                <a:latin typeface="Arial" panose="020B0604020202020204" pitchFamily="34" charset="0"/>
                <a:sym typeface="+mn-ea"/>
              </a:rPr>
              <a:t>      2  </a:t>
            </a:r>
            <a:r>
              <a:rPr lang="zh-CN" altLang="en-US" sz="1600" noProof="0" dirty="0" smtClean="0">
                <a:ln>
                  <a:noFill/>
                </a:ln>
                <a:effectLst/>
                <a:uLnTx/>
                <a:uFillTx/>
                <a:latin typeface="Arial" panose="020B0604020202020204" pitchFamily="34" charset="0"/>
                <a:sym typeface="+mn-ea"/>
              </a:rPr>
              <a:t>设置在靠外墙且不位于顶层区域的固定窗，单个固定窗的面积不应小于</a:t>
            </a:r>
            <a:r>
              <a:rPr lang="en-US" altLang="zh-CN" sz="1600" noProof="0" dirty="0" smtClean="0">
                <a:ln>
                  <a:noFill/>
                </a:ln>
                <a:effectLst/>
                <a:uLnTx/>
                <a:uFillTx/>
                <a:latin typeface="Arial" panose="020B0604020202020204" pitchFamily="34" charset="0"/>
                <a:sym typeface="+mn-ea"/>
              </a:rPr>
              <a:t>1m</a:t>
            </a:r>
            <a:r>
              <a:rPr lang="en-US" altLang="zh-CN" sz="1600" baseline="60000" noProof="0" dirty="0" smtClean="0">
                <a:ln>
                  <a:noFill/>
                </a:ln>
                <a:effectLst/>
                <a:uLnTx/>
                <a:uFillTx/>
                <a:latin typeface="Arial" panose="020B0604020202020204" pitchFamily="34" charset="0"/>
                <a:sym typeface="+mn-ea"/>
              </a:rPr>
              <a:t>2</a:t>
            </a:r>
            <a:r>
              <a:rPr lang="zh-CN" altLang="en-US" sz="1600" noProof="0" dirty="0" smtClean="0">
                <a:ln>
                  <a:noFill/>
                </a:ln>
                <a:effectLst/>
                <a:uLnTx/>
                <a:uFillTx/>
                <a:latin typeface="Arial" panose="020B0604020202020204" pitchFamily="34" charset="0"/>
                <a:sym typeface="+mn-ea"/>
              </a:rPr>
              <a:t>，且间距不宜大于</a:t>
            </a:r>
            <a:r>
              <a:rPr lang="en-US" altLang="zh-CN" sz="1600" noProof="0" dirty="0" smtClean="0">
                <a:ln>
                  <a:noFill/>
                </a:ln>
                <a:effectLst/>
                <a:uLnTx/>
                <a:uFillTx/>
                <a:latin typeface="Arial" panose="020B0604020202020204" pitchFamily="34" charset="0"/>
                <a:sym typeface="+mn-ea"/>
              </a:rPr>
              <a:t>20m</a:t>
            </a:r>
            <a:r>
              <a:rPr lang="zh-CN" altLang="en-US" sz="1600" noProof="0" dirty="0" smtClean="0">
                <a:ln>
                  <a:noFill/>
                </a:ln>
                <a:effectLst/>
                <a:uLnTx/>
                <a:uFillTx/>
                <a:latin typeface="Arial" panose="020B0604020202020204" pitchFamily="34" charset="0"/>
                <a:sym typeface="+mn-ea"/>
              </a:rPr>
              <a:t>，其下沿距室内地面的高度不宜小于层高的</a:t>
            </a:r>
            <a:r>
              <a:rPr lang="en-US" altLang="zh-CN" sz="1600" noProof="0" dirty="0" smtClean="0">
                <a:ln>
                  <a:noFill/>
                </a:ln>
                <a:effectLst/>
                <a:uLnTx/>
                <a:uFillTx/>
                <a:latin typeface="Arial" panose="020B0604020202020204" pitchFamily="34" charset="0"/>
                <a:sym typeface="+mn-ea"/>
              </a:rPr>
              <a:t>1/2</a:t>
            </a:r>
            <a:r>
              <a:rPr lang="zh-CN" altLang="en-US" sz="1600" noProof="0" dirty="0" smtClean="0">
                <a:ln>
                  <a:noFill/>
                </a:ln>
                <a:effectLst/>
                <a:uLnTx/>
                <a:uFillTx/>
                <a:latin typeface="Arial" panose="020B0604020202020204" pitchFamily="34" charset="0"/>
                <a:sym typeface="+mn-ea"/>
              </a:rPr>
              <a:t>。供消防救援人员进入的窗口面积不计入固定窗面积，但可组合布置；</a:t>
            </a:r>
            <a:endPar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lang="en-US" altLang="zh-CN" sz="1600" b="1" noProof="0" dirty="0" smtClean="0">
                <a:ln>
                  <a:noFill/>
                </a:ln>
                <a:effectLst/>
                <a:uLnTx/>
                <a:uFillTx/>
                <a:latin typeface="Arial" panose="020B0604020202020204" pitchFamily="34" charset="0"/>
                <a:sym typeface="+mn-ea"/>
              </a:rPr>
              <a:t>      3  </a:t>
            </a:r>
            <a:r>
              <a:rPr lang="zh-CN" altLang="en-US" sz="1600" noProof="0" dirty="0" smtClean="0">
                <a:ln>
                  <a:noFill/>
                </a:ln>
                <a:effectLst/>
                <a:uLnTx/>
                <a:uFillTx/>
                <a:latin typeface="Arial" panose="020B0604020202020204" pitchFamily="34" charset="0"/>
                <a:sym typeface="+mn-ea"/>
              </a:rPr>
              <a:t>设置在中庭区域的固定窗，其总面积不应小于中庭楼地面面积的</a:t>
            </a:r>
            <a:r>
              <a:rPr lang="en-US" altLang="zh-CN" sz="1600" noProof="0" dirty="0" smtClean="0">
                <a:ln>
                  <a:noFill/>
                </a:ln>
                <a:effectLst/>
                <a:uLnTx/>
                <a:uFillTx/>
                <a:latin typeface="Arial" panose="020B0604020202020204" pitchFamily="34" charset="0"/>
                <a:sym typeface="+mn-ea"/>
              </a:rPr>
              <a:t>5%</a:t>
            </a:r>
            <a:r>
              <a:rPr lang="zh-CN" altLang="en-US" sz="1600" noProof="0" dirty="0" smtClean="0">
                <a:ln>
                  <a:noFill/>
                </a:ln>
                <a:effectLst/>
                <a:uLnTx/>
                <a:uFillTx/>
                <a:latin typeface="Arial" panose="020B0604020202020204" pitchFamily="34" charset="0"/>
                <a:sym typeface="+mn-ea"/>
              </a:rPr>
              <a:t>；</a:t>
            </a:r>
            <a:endPar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0" marR="0" lvl="0" indent="0" algn="l" defTabSz="914400" rtl="0" latinLnBrk="0">
              <a:lnSpc>
                <a:spcPts val="2900"/>
              </a:lnSpc>
              <a:spcBef>
                <a:spcPts val="0"/>
              </a:spcBef>
              <a:spcAft>
                <a:spcPct val="0"/>
              </a:spcAft>
              <a:buClrTx/>
              <a:buSzTx/>
              <a:buFont typeface="Arial" panose="020B0604020202020204" pitchFamily="34" charset="0"/>
              <a:buNone/>
              <a:defRPr/>
            </a:pPr>
            <a:r>
              <a:rPr lang="en-US" altLang="zh-CN" sz="1600" b="1" noProof="0" dirty="0" smtClean="0">
                <a:ln>
                  <a:noFill/>
                </a:ln>
                <a:effectLst/>
                <a:uLnTx/>
                <a:uFillTx/>
                <a:latin typeface="Arial" panose="020B0604020202020204" pitchFamily="34" charset="0"/>
                <a:sym typeface="+mn-ea"/>
              </a:rPr>
              <a:t>      4  </a:t>
            </a:r>
            <a:r>
              <a:rPr lang="zh-CN" altLang="en-US" sz="1600" noProof="0" dirty="0" smtClean="0">
                <a:ln>
                  <a:noFill/>
                </a:ln>
                <a:effectLst/>
                <a:uLnTx/>
                <a:uFillTx/>
                <a:latin typeface="Arial" panose="020B0604020202020204" pitchFamily="34" charset="0"/>
                <a:sym typeface="+mn-ea"/>
              </a:rPr>
              <a:t>固定玻璃窗应按可破拆的玻璃面积计算；带有温控功能的可开启设施应按开启时的水平投影面积计算。</a:t>
            </a:r>
            <a:endParaRPr kumimoji="0" lang="zh-CN" altLang="en-US" sz="16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160771" name="Rectangle 3"/>
          <p:cNvSpPr>
            <a:spLocks noGrp="1" noChangeArrowheads="1"/>
          </p:cNvSpPr>
          <p:nvPr>
            <p:ph type="body" idx="4294967295"/>
          </p:nvPr>
        </p:nvSpPr>
        <p:spPr>
          <a:xfrm>
            <a:off x="179388" y="765175"/>
            <a:ext cx="8712200" cy="55435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4.4  </a:t>
            </a:r>
            <a:r>
              <a:rPr kumimoji="0" lang="zh-CN" altLang="en-US" sz="2400" b="1" i="0" u="none" strike="noStrike" kern="1200" cap="none" spc="0" normalizeH="0" baseline="0" noProof="0" dirty="0">
                <a:ln>
                  <a:noFill/>
                </a:ln>
                <a:solidFill>
                  <a:schemeClr val="tx1"/>
                </a:solidFill>
                <a:effectLst/>
                <a:uLnTx/>
                <a:uFillTx/>
                <a:latin typeface="+mn-lt"/>
                <a:ea typeface="+mn-ea"/>
                <a:cs typeface="+mn-cs"/>
              </a:rPr>
              <a:t>机械</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排烟设施</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30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4.4.17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除洁净厂房外，设置机械排烟系统的任一层建筑面积大于</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2000m</a:t>
            </a:r>
            <a:r>
              <a:rPr kumimoji="0" lang="en-US" altLang="zh-CN" sz="1800" b="0" i="0" u="none" strike="noStrike" kern="1200" cap="none" spc="0" normalizeH="0" baseline="40000" noProof="0" dirty="0" smtClean="0">
                <a:ln>
                  <a:noFill/>
                </a:ln>
                <a:solidFill>
                  <a:schemeClr val="tx1"/>
                </a:solidFill>
                <a:effectLst/>
                <a:uLnTx/>
                <a:uFillTx/>
                <a:latin typeface="Arial" panose="020B0604020202020204" pitchFamily="34" charset="0"/>
                <a:ea typeface="+mn-ea"/>
                <a:cs typeface="+mn-cs"/>
              </a:rPr>
              <a:t>2</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的制鞋、制衣、玩具、塑料、木器加工储存等丙类工业建筑，可采用可熔性采光带（窗）替代固定窗，其面积应符合下列要求：</a:t>
            </a:r>
          </a:p>
          <a:p>
            <a:pPr marL="0" marR="0" lvl="0" indent="0" algn="l" defTabSz="914400" rtl="0" eaLnBrk="0" fontAlgn="base" latinLnBrk="0" hangingPunct="0">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1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未设置自动喷水灭火系统的或采用钢结构屋顶或预应力钢筋混凝土屋面板的建筑，不应小于楼地面面积的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10%</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p>
          <a:p>
            <a:pPr marL="0" marR="0" lvl="0" indent="0" algn="l" defTabSz="914400" rtl="0" eaLnBrk="0" fontAlgn="base" latinLnBrk="0" hangingPunct="0">
              <a:lnSpc>
                <a:spcPts val="3000"/>
              </a:lnSpc>
              <a:spcBef>
                <a:spcPct val="20000"/>
              </a:spcBef>
              <a:spcAft>
                <a:spcPct val="0"/>
              </a:spcAft>
              <a:buClrTx/>
              <a:buSzTx/>
              <a:buFont typeface="Arial" panose="020B0604020202020204" pitchFamily="34" charset="0"/>
              <a:buNone/>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2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其他建筑不应小于楼地面面积的</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5%</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a:t>
            </a:r>
            <a:endPar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000"/>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000"/>
              </a:lnSpc>
              <a:spcBef>
                <a:spcPct val="20000"/>
              </a:spcBef>
              <a:spcAft>
                <a:spcPct val="0"/>
              </a:spcAft>
              <a:buClrTx/>
              <a:buSzTx/>
              <a:buFont typeface="Arial" panose="020B0604020202020204" pitchFamily="34" charset="0"/>
              <a:buChar char="•"/>
              <a:defRPr/>
            </a:pPr>
            <a:r>
              <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注：</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可熔性采光带（窗）的有效面积应按其实际面积计算。</a:t>
            </a: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pic>
        <p:nvPicPr>
          <p:cNvPr id="2" name="图片 1" descr="4.4.17条图片a"/>
          <p:cNvPicPr>
            <a:picLocks noChangeAspect="1"/>
          </p:cNvPicPr>
          <p:nvPr/>
        </p:nvPicPr>
        <p:blipFill>
          <a:blip r:embed="rId2"/>
          <a:stretch>
            <a:fillRect/>
          </a:stretch>
        </p:blipFill>
        <p:spPr>
          <a:xfrm>
            <a:off x="647065" y="1977390"/>
            <a:ext cx="3608070" cy="3069590"/>
          </a:xfrm>
          <a:prstGeom prst="rect">
            <a:avLst/>
          </a:prstGeom>
        </p:spPr>
      </p:pic>
      <p:pic>
        <p:nvPicPr>
          <p:cNvPr id="3" name="图片 2" descr="4.4.17条图片b"/>
          <p:cNvPicPr>
            <a:picLocks noChangeAspect="1"/>
          </p:cNvPicPr>
          <p:nvPr/>
        </p:nvPicPr>
        <p:blipFill>
          <a:blip r:embed="rId3"/>
          <a:stretch>
            <a:fillRect/>
          </a:stretch>
        </p:blipFill>
        <p:spPr>
          <a:xfrm>
            <a:off x="5026025" y="953770"/>
            <a:ext cx="3630930" cy="4093210"/>
          </a:xfrm>
          <a:prstGeom prst="rect">
            <a:avLst/>
          </a:prstGeom>
        </p:spPr>
      </p:pic>
    </p:spTree>
  </p:cSld>
  <p:clrMapOvr>
    <a:masterClrMapping/>
  </p:clrMapOvr>
  <p:transition spd="slow">
    <p:cu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1683" name="Rectangle 3"/>
          <p:cNvSpPr>
            <a:spLocks noGrp="1"/>
          </p:cNvSpPr>
          <p:nvPr>
            <p:ph type="body"/>
          </p:nvPr>
        </p:nvSpPr>
        <p:spPr>
          <a:xfrm>
            <a:off x="179388" y="765175"/>
            <a:ext cx="8712200" cy="5616575"/>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4.5  </a:t>
            </a:r>
            <a:r>
              <a:rPr lang="zh-CN" altLang="en-US" sz="2400" b="1" dirty="0"/>
              <a:t>补风系统</a:t>
            </a:r>
            <a:endParaRPr lang="en-US" altLang="zh-CN" sz="2400" b="1" dirty="0"/>
          </a:p>
          <a:p>
            <a:pPr>
              <a:lnSpc>
                <a:spcPts val="3000"/>
              </a:lnSpc>
            </a:pPr>
            <a:r>
              <a:rPr lang="en-US" altLang="zh-CN" sz="1800" b="1" dirty="0">
                <a:latin typeface="Arial" panose="020B0604020202020204" pitchFamily="34" charset="0"/>
              </a:rPr>
              <a:t>4.5.1 </a:t>
            </a:r>
            <a:r>
              <a:rPr lang="en-US" altLang="zh-CN" sz="1800" dirty="0">
                <a:latin typeface="Arial" panose="020B0604020202020204" pitchFamily="34" charset="0"/>
              </a:rPr>
              <a:t> </a:t>
            </a:r>
            <a:r>
              <a:rPr lang="zh-CN" altLang="en-US" sz="1800" b="1" dirty="0">
                <a:latin typeface="Arial" panose="020B0604020202020204" pitchFamily="34" charset="0"/>
              </a:rPr>
              <a:t>除地上建筑的走道或建筑面积小于</a:t>
            </a:r>
            <a:r>
              <a:rPr lang="en-US" altLang="zh-CN" sz="1800" b="1" dirty="0">
                <a:latin typeface="Arial" panose="020B0604020202020204" pitchFamily="34" charset="0"/>
              </a:rPr>
              <a:t>500m</a:t>
            </a:r>
            <a:r>
              <a:rPr lang="en-US" altLang="zh-CN" sz="1800" b="1" baseline="40000" dirty="0">
                <a:latin typeface="Arial" panose="020B0604020202020204" pitchFamily="34" charset="0"/>
              </a:rPr>
              <a:t>2</a:t>
            </a:r>
            <a:r>
              <a:rPr lang="zh-CN" altLang="en-US" sz="1800" b="1" dirty="0">
                <a:latin typeface="Arial" panose="020B0604020202020204" pitchFamily="34" charset="0"/>
              </a:rPr>
              <a:t>的房间外，设置排烟系统的场所应设置补风系统。</a:t>
            </a:r>
            <a:endParaRPr lang="en-US" altLang="zh-CN" sz="1800" b="1" dirty="0">
              <a:latin typeface="Arial" panose="020B0604020202020204" pitchFamily="34" charset="0"/>
            </a:endParaRPr>
          </a:p>
          <a:p>
            <a:pPr>
              <a:lnSpc>
                <a:spcPts val="3000"/>
              </a:lnSpc>
            </a:pPr>
            <a:endParaRPr lang="en-US" altLang="zh-CN" sz="1800" b="1" dirty="0">
              <a:latin typeface="Arial" panose="020B0604020202020204" pitchFamily="34" charset="0"/>
            </a:endParaRPr>
          </a:p>
          <a:p>
            <a:pPr>
              <a:lnSpc>
                <a:spcPts val="3000"/>
              </a:lnSpc>
            </a:pPr>
            <a:r>
              <a:rPr lang="en-US" altLang="zh-CN" sz="1800" b="1" dirty="0">
                <a:latin typeface="Arial" panose="020B0604020202020204" pitchFamily="34" charset="0"/>
              </a:rPr>
              <a:t>4.5.2  </a:t>
            </a:r>
            <a:r>
              <a:rPr lang="zh-CN" altLang="en-US" sz="1800" b="1" dirty="0">
                <a:latin typeface="Arial" panose="020B0604020202020204" pitchFamily="34" charset="0"/>
              </a:rPr>
              <a:t>补风系统应直接从室外引入空气，且补风量不应小于排烟量的</a:t>
            </a:r>
            <a:r>
              <a:rPr lang="en-US" altLang="zh-CN" sz="1800" b="1" dirty="0">
                <a:latin typeface="Arial" panose="020B0604020202020204" pitchFamily="34" charset="0"/>
              </a:rPr>
              <a:t>50%</a:t>
            </a:r>
            <a:r>
              <a:rPr lang="zh-CN" altLang="en-US" sz="1800" b="1" dirty="0">
                <a:latin typeface="Arial" panose="020B0604020202020204" pitchFamily="34" charset="0"/>
              </a:rPr>
              <a:t>。</a:t>
            </a:r>
            <a:endParaRPr lang="en-US" altLang="zh-CN" sz="1800" b="1" dirty="0">
              <a:latin typeface="Arial" panose="020B0604020202020204" pitchFamily="34" charset="0"/>
            </a:endParaRPr>
          </a:p>
          <a:p>
            <a:pPr>
              <a:lnSpc>
                <a:spcPts val="3000"/>
              </a:lnSpc>
            </a:pPr>
            <a:endParaRPr lang="en-US" altLang="zh-CN" sz="1800" b="1" dirty="0">
              <a:latin typeface="Arial" panose="020B0604020202020204" pitchFamily="34" charset="0"/>
            </a:endParaRPr>
          </a:p>
          <a:p>
            <a:pPr>
              <a:lnSpc>
                <a:spcPts val="3000"/>
              </a:lnSpc>
            </a:pPr>
            <a:endParaRPr lang="en-US" altLang="zh-CN" sz="1800" dirty="0">
              <a:latin typeface="Arial" panose="020B0604020202020204" pitchFamily="34" charset="0"/>
            </a:endParaRPr>
          </a:p>
          <a:p>
            <a:pPr>
              <a:lnSpc>
                <a:spcPts val="3365"/>
              </a:lnSpc>
            </a:pPr>
            <a:r>
              <a:rPr lang="en-US" altLang="zh-CN" sz="1800" b="1" dirty="0">
                <a:latin typeface="Arial" panose="020B0604020202020204" pitchFamily="34" charset="0"/>
                <a:sym typeface="+mn-ea"/>
              </a:rPr>
              <a:t>4.5.7</a:t>
            </a:r>
            <a:r>
              <a:rPr lang="en-US" altLang="zh-CN" sz="1800" dirty="0">
                <a:latin typeface="Arial" panose="020B0604020202020204" pitchFamily="34" charset="0"/>
                <a:sym typeface="+mn-ea"/>
              </a:rPr>
              <a:t>  </a:t>
            </a:r>
            <a:r>
              <a:rPr lang="zh-CN" altLang="en-US" sz="1800" dirty="0">
                <a:latin typeface="Arial" panose="020B0604020202020204" pitchFamily="34" charset="0"/>
                <a:sym typeface="+mn-ea"/>
              </a:rPr>
              <a:t>补风管道耐火极限不应低于</a:t>
            </a:r>
            <a:r>
              <a:rPr lang="en-US" altLang="zh-CN" sz="1800" dirty="0">
                <a:latin typeface="Arial" panose="020B0604020202020204" pitchFamily="34" charset="0"/>
                <a:sym typeface="+mn-ea"/>
              </a:rPr>
              <a:t>0.5h</a:t>
            </a:r>
            <a:r>
              <a:rPr lang="zh-CN" altLang="en-US" sz="1800" dirty="0">
                <a:latin typeface="Arial" panose="020B0604020202020204" pitchFamily="34" charset="0"/>
                <a:sym typeface="+mn-ea"/>
              </a:rPr>
              <a:t>，当补风管道跨越防火分区时，管道的耐火极限不应小于</a:t>
            </a:r>
            <a:r>
              <a:rPr lang="en-US" altLang="zh-CN" sz="1800" dirty="0">
                <a:latin typeface="Arial" panose="020B0604020202020204" pitchFamily="34" charset="0"/>
                <a:sym typeface="+mn-ea"/>
              </a:rPr>
              <a:t>1.5h</a:t>
            </a:r>
            <a:r>
              <a:rPr lang="zh-CN" altLang="en-US" sz="1800" dirty="0">
                <a:latin typeface="Arial" panose="020B0604020202020204" pitchFamily="34" charset="0"/>
                <a:sym typeface="+mn-ea"/>
              </a:rPr>
              <a:t>。</a:t>
            </a:r>
            <a:endParaRPr lang="zh-CN" altLang="en-US" sz="1800"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3731" name="Rectangle 3"/>
          <p:cNvSpPr>
            <a:spLocks noGrp="1"/>
          </p:cNvSpPr>
          <p:nvPr>
            <p:ph type="body"/>
          </p:nvPr>
        </p:nvSpPr>
        <p:spPr>
          <a:xfrm>
            <a:off x="179388" y="765175"/>
            <a:ext cx="8712200" cy="2735263"/>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a:lnSpc>
                <a:spcPts val="3000"/>
              </a:lnSpc>
            </a:pPr>
            <a:r>
              <a:rPr lang="en-US" altLang="zh-CN" sz="1800" b="1" dirty="0">
                <a:latin typeface="Arial" panose="020B0604020202020204" pitchFamily="34" charset="0"/>
              </a:rPr>
              <a:t>4.6.1</a:t>
            </a:r>
            <a:r>
              <a:rPr lang="en-US" altLang="zh-CN" sz="1800" dirty="0">
                <a:latin typeface="Arial" panose="020B0604020202020204" pitchFamily="34" charset="0"/>
              </a:rPr>
              <a:t>  </a:t>
            </a:r>
            <a:r>
              <a:rPr lang="zh-CN" altLang="en-US" sz="1800" b="1" dirty="0">
                <a:latin typeface="Arial" panose="020B0604020202020204" pitchFamily="34" charset="0"/>
              </a:rPr>
              <a:t>排烟系统的设计风量不应小于该系统计算风量的</a:t>
            </a:r>
            <a:r>
              <a:rPr lang="en-US" altLang="zh-CN" sz="1800" b="1" dirty="0">
                <a:latin typeface="Arial" panose="020B0604020202020204" pitchFamily="34" charset="0"/>
              </a:rPr>
              <a:t>1.2</a:t>
            </a:r>
            <a:r>
              <a:rPr lang="zh-CN" altLang="en-US" sz="1800" b="1" dirty="0">
                <a:latin typeface="Arial" panose="020B0604020202020204" pitchFamily="34" charset="0"/>
              </a:rPr>
              <a:t>倍。</a:t>
            </a:r>
            <a:endParaRPr lang="en-US" altLang="zh-CN" sz="1800" b="1" dirty="0">
              <a:latin typeface="Arial" panose="020B0604020202020204" pitchFamily="34" charset="0"/>
            </a:endParaRPr>
          </a:p>
          <a:p>
            <a:pPr>
              <a:lnSpc>
                <a:spcPts val="3000"/>
              </a:lnSpc>
            </a:pPr>
            <a:r>
              <a:rPr lang="en-US" altLang="zh-CN" sz="1800" b="1" dirty="0">
                <a:latin typeface="Arial" panose="020B0604020202020204" pitchFamily="34" charset="0"/>
              </a:rPr>
              <a:t>4.6.2  </a:t>
            </a:r>
            <a:r>
              <a:rPr lang="zh-CN" altLang="en-US" sz="1800" dirty="0">
                <a:latin typeface="Arial" panose="020B0604020202020204" pitchFamily="34" charset="0"/>
              </a:rPr>
              <a:t>当采用自然排烟方式时，</a:t>
            </a:r>
            <a:r>
              <a:rPr lang="zh-CN" altLang="en-US" sz="1800" dirty="0">
                <a:solidFill>
                  <a:srgbClr val="FF0000"/>
                </a:solidFill>
                <a:latin typeface="Arial" panose="020B0604020202020204" pitchFamily="34" charset="0"/>
              </a:rPr>
              <a:t>储烟仓</a:t>
            </a:r>
            <a:r>
              <a:rPr lang="zh-CN" altLang="en-US" sz="1800" dirty="0">
                <a:latin typeface="Arial" panose="020B0604020202020204" pitchFamily="34" charset="0"/>
              </a:rPr>
              <a:t>的厚度不应小于空间净高的</a:t>
            </a:r>
            <a:r>
              <a:rPr lang="en-US" altLang="zh-CN" sz="1800" dirty="0">
                <a:latin typeface="Arial" panose="020B0604020202020204" pitchFamily="34" charset="0"/>
              </a:rPr>
              <a:t>20%</a:t>
            </a:r>
            <a:r>
              <a:rPr lang="zh-CN" altLang="en-US" sz="1800" dirty="0">
                <a:latin typeface="Arial" panose="020B0604020202020204" pitchFamily="34" charset="0"/>
              </a:rPr>
              <a:t>，且不应小于</a:t>
            </a:r>
            <a:r>
              <a:rPr lang="en-US" altLang="zh-CN" sz="1800" dirty="0">
                <a:latin typeface="Arial" panose="020B0604020202020204" pitchFamily="34" charset="0"/>
              </a:rPr>
              <a:t>500mm</a:t>
            </a:r>
            <a:r>
              <a:rPr lang="zh-CN" altLang="en-US" sz="1800" dirty="0">
                <a:latin typeface="Arial" panose="020B0604020202020204" pitchFamily="34" charset="0"/>
              </a:rPr>
              <a:t>；当采用机械排烟方式时，不应小于空间净高的</a:t>
            </a:r>
            <a:r>
              <a:rPr lang="en-US" altLang="zh-CN" sz="1800" dirty="0">
                <a:latin typeface="Arial" panose="020B0604020202020204" pitchFamily="34" charset="0"/>
              </a:rPr>
              <a:t>10%</a:t>
            </a:r>
            <a:r>
              <a:rPr lang="zh-CN" altLang="en-US" sz="1800" dirty="0">
                <a:latin typeface="Arial" panose="020B0604020202020204" pitchFamily="34" charset="0"/>
              </a:rPr>
              <a:t>，且不应小于</a:t>
            </a:r>
            <a:r>
              <a:rPr lang="en-US" altLang="zh-CN" sz="1800" dirty="0">
                <a:latin typeface="Arial" panose="020B0604020202020204" pitchFamily="34" charset="0"/>
              </a:rPr>
              <a:t>500mm</a:t>
            </a:r>
            <a:r>
              <a:rPr lang="zh-CN" altLang="en-US" sz="1800" dirty="0">
                <a:latin typeface="Arial" panose="020B0604020202020204" pitchFamily="34" charset="0"/>
              </a:rPr>
              <a:t>。同时储烟仓底部距地面的高度应大于安全疏散所需的</a:t>
            </a:r>
            <a:r>
              <a:rPr lang="zh-CN" altLang="en-US" sz="1800" dirty="0">
                <a:solidFill>
                  <a:srgbClr val="FF0000"/>
                </a:solidFill>
                <a:latin typeface="Arial" panose="020B0604020202020204" pitchFamily="34" charset="0"/>
              </a:rPr>
              <a:t>最小清晰高度</a:t>
            </a:r>
            <a:r>
              <a:rPr lang="zh-CN" altLang="en-US" sz="1800" dirty="0">
                <a:latin typeface="Arial" panose="020B0604020202020204" pitchFamily="34" charset="0"/>
              </a:rPr>
              <a:t>，最小清晰高度应按本标准第</a:t>
            </a:r>
            <a:r>
              <a:rPr lang="en-US" altLang="zh-CN" sz="1800" dirty="0">
                <a:latin typeface="Arial" panose="020B0604020202020204" pitchFamily="34" charset="0"/>
              </a:rPr>
              <a:t>4.6.9</a:t>
            </a:r>
            <a:r>
              <a:rPr lang="zh-CN" altLang="en-US" sz="1800" dirty="0">
                <a:latin typeface="Arial" panose="020B0604020202020204" pitchFamily="34" charset="0"/>
              </a:rPr>
              <a:t>条的规定计算确定。</a:t>
            </a: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pic>
        <p:nvPicPr>
          <p:cNvPr id="73732" name="Picture 2" descr="F:\办公磁盘E\文档一\个人文档\王炯\讲课\防排烟规范宣贯\4.6.2条图片a.png"/>
          <p:cNvPicPr>
            <a:picLocks noChangeAspect="1"/>
          </p:cNvPicPr>
          <p:nvPr/>
        </p:nvPicPr>
        <p:blipFill>
          <a:blip r:embed="rId2"/>
          <a:stretch>
            <a:fillRect/>
          </a:stretch>
        </p:blipFill>
        <p:spPr>
          <a:xfrm>
            <a:off x="387350" y="3771900"/>
            <a:ext cx="4216400" cy="2882900"/>
          </a:xfrm>
          <a:prstGeom prst="rect">
            <a:avLst/>
          </a:prstGeom>
          <a:noFill/>
          <a:ln w="9525">
            <a:noFill/>
          </a:ln>
        </p:spPr>
      </p:pic>
      <p:pic>
        <p:nvPicPr>
          <p:cNvPr id="73733" name="Picture 3" descr="F:\办公磁盘E\文档一\个人文档\王炯\讲课\防排烟规范宣贯\4.6.2条图片b.png"/>
          <p:cNvPicPr>
            <a:picLocks noChangeAspect="1"/>
          </p:cNvPicPr>
          <p:nvPr/>
        </p:nvPicPr>
        <p:blipFill>
          <a:blip r:embed="rId3"/>
          <a:stretch>
            <a:fillRect/>
          </a:stretch>
        </p:blipFill>
        <p:spPr>
          <a:xfrm>
            <a:off x="5148263" y="3649663"/>
            <a:ext cx="3602037" cy="3127375"/>
          </a:xfrm>
          <a:prstGeom prst="rect">
            <a:avLst/>
          </a:prstGeom>
          <a:noFill/>
          <a:ln w="9525">
            <a:noFill/>
          </a:ln>
        </p:spPr>
      </p:pic>
    </p:spTree>
  </p:cSld>
  <p:clrMapOvr>
    <a:masterClrMapping/>
  </p:clrMapOvr>
  <p:transition spd="slow">
    <p:cu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4755" name="Rectangle 3"/>
          <p:cNvSpPr>
            <a:spLocks noGrp="1"/>
          </p:cNvSpPr>
          <p:nvPr>
            <p:ph type="body"/>
          </p:nvPr>
        </p:nvSpPr>
        <p:spPr>
          <a:xfrm>
            <a:off x="179388" y="765175"/>
            <a:ext cx="8712200" cy="2735263"/>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a:lnSpc>
                <a:spcPts val="3000"/>
              </a:lnSpc>
            </a:pPr>
            <a:r>
              <a:rPr lang="en-US" altLang="zh-CN" sz="1800" b="1" dirty="0">
                <a:latin typeface="Arial" panose="020B0604020202020204" pitchFamily="34" charset="0"/>
              </a:rPr>
              <a:t>4.6.3</a:t>
            </a:r>
            <a:r>
              <a:rPr lang="en-US" altLang="zh-CN" sz="1800" dirty="0">
                <a:latin typeface="Arial" panose="020B0604020202020204" pitchFamily="34" charset="0"/>
              </a:rPr>
              <a:t>  </a:t>
            </a:r>
            <a:r>
              <a:rPr lang="zh-CN" altLang="en-US" sz="1800" dirty="0">
                <a:latin typeface="Arial" panose="020B0604020202020204" pitchFamily="34" charset="0"/>
              </a:rPr>
              <a:t>除中庭外下列场所一个防烟分区的排烟量计算应符合下列规定：</a:t>
            </a:r>
          </a:p>
          <a:p>
            <a:pPr>
              <a:lnSpc>
                <a:spcPts val="3000"/>
              </a:lnSpc>
            </a:pPr>
            <a:r>
              <a:rPr lang="en-US" altLang="zh-CN" sz="1800" b="1" dirty="0">
                <a:latin typeface="Arial" panose="020B0604020202020204" pitchFamily="34" charset="0"/>
              </a:rPr>
              <a:t>      1</a:t>
            </a:r>
            <a:r>
              <a:rPr lang="en-US" altLang="zh-CN" sz="1800" dirty="0">
                <a:latin typeface="Arial" panose="020B0604020202020204" pitchFamily="34" charset="0"/>
              </a:rPr>
              <a:t>  </a:t>
            </a:r>
            <a:r>
              <a:rPr lang="zh-CN" altLang="en-US" sz="1800" dirty="0">
                <a:latin typeface="Arial" panose="020B0604020202020204" pitchFamily="34" charset="0"/>
              </a:rPr>
              <a:t>建筑空间净高小于或等于</a:t>
            </a:r>
            <a:r>
              <a:rPr lang="en-US" altLang="zh-CN" sz="1800" dirty="0">
                <a:latin typeface="Arial" panose="020B0604020202020204" pitchFamily="34" charset="0"/>
              </a:rPr>
              <a:t>6m</a:t>
            </a:r>
            <a:r>
              <a:rPr lang="zh-CN" altLang="en-US" sz="1800" dirty="0">
                <a:latin typeface="Arial" panose="020B0604020202020204" pitchFamily="34" charset="0"/>
              </a:rPr>
              <a:t>的场所，其排烟量应按不小于</a:t>
            </a:r>
            <a:r>
              <a:rPr lang="en-US" altLang="zh-CN" sz="1800" dirty="0">
                <a:latin typeface="Arial" panose="020B0604020202020204" pitchFamily="34" charset="0"/>
              </a:rPr>
              <a:t>60m</a:t>
            </a:r>
            <a:r>
              <a:rPr lang="en-US" altLang="zh-CN" sz="1800" baseline="60000" dirty="0">
                <a:latin typeface="Arial" panose="020B0604020202020204" pitchFamily="34" charset="0"/>
              </a:rPr>
              <a:t>3</a:t>
            </a:r>
            <a:r>
              <a:rPr lang="en-US" altLang="zh-CN" sz="1800" dirty="0">
                <a:latin typeface="Arial" panose="020B0604020202020204" pitchFamily="34" charset="0"/>
              </a:rPr>
              <a:t>/</a:t>
            </a:r>
            <a:r>
              <a:rPr lang="zh-CN" altLang="en-US" sz="1800" dirty="0">
                <a:latin typeface="Arial" panose="020B0604020202020204" pitchFamily="34" charset="0"/>
              </a:rPr>
              <a:t>（</a:t>
            </a:r>
            <a:r>
              <a:rPr lang="en-US" altLang="zh-CN" sz="1800" dirty="0">
                <a:latin typeface="Arial" panose="020B0604020202020204" pitchFamily="34" charset="0"/>
              </a:rPr>
              <a:t>h·m</a:t>
            </a:r>
            <a:r>
              <a:rPr lang="en-US" altLang="zh-CN" sz="1800" baseline="60000" dirty="0">
                <a:latin typeface="Arial" panose="020B0604020202020204" pitchFamily="34" charset="0"/>
              </a:rPr>
              <a:t>2</a:t>
            </a:r>
            <a:r>
              <a:rPr lang="zh-CN" altLang="en-US" sz="1800" dirty="0">
                <a:latin typeface="Arial" panose="020B0604020202020204" pitchFamily="34" charset="0"/>
              </a:rPr>
              <a:t>）计算，且取值不小于</a:t>
            </a:r>
            <a:r>
              <a:rPr lang="en-US" altLang="zh-CN" sz="1800" dirty="0">
                <a:latin typeface="Arial" panose="020B0604020202020204" pitchFamily="34" charset="0"/>
              </a:rPr>
              <a:t>15000 m</a:t>
            </a:r>
            <a:r>
              <a:rPr lang="en-US" altLang="zh-CN" sz="1800" baseline="60000" dirty="0">
                <a:latin typeface="Arial" panose="020B0604020202020204" pitchFamily="34" charset="0"/>
              </a:rPr>
              <a:t>3</a:t>
            </a:r>
            <a:r>
              <a:rPr lang="en-US" altLang="zh-CN" sz="1800" dirty="0">
                <a:latin typeface="Arial" panose="020B0604020202020204" pitchFamily="34" charset="0"/>
              </a:rPr>
              <a:t>/h</a:t>
            </a:r>
            <a:r>
              <a:rPr lang="zh-CN" altLang="en-US" sz="1800" dirty="0">
                <a:latin typeface="Arial" panose="020B0604020202020204" pitchFamily="34" charset="0"/>
              </a:rPr>
              <a:t>，或设置有效面积不小于该房间建筑面积</a:t>
            </a:r>
            <a:r>
              <a:rPr lang="en-US" altLang="zh-CN" sz="1800" dirty="0">
                <a:latin typeface="Arial" panose="020B0604020202020204" pitchFamily="34" charset="0"/>
              </a:rPr>
              <a:t>2%</a:t>
            </a:r>
            <a:r>
              <a:rPr lang="zh-CN" altLang="en-US" sz="1800" dirty="0">
                <a:latin typeface="Arial" panose="020B0604020202020204" pitchFamily="34" charset="0"/>
              </a:rPr>
              <a:t>的自然排烟窗（口）；</a:t>
            </a:r>
          </a:p>
          <a:p>
            <a:pPr>
              <a:lnSpc>
                <a:spcPts val="3000"/>
              </a:lnSpc>
            </a:pPr>
            <a:r>
              <a:rPr lang="en-US" altLang="zh-CN" sz="1800" b="1" dirty="0">
                <a:latin typeface="Arial" panose="020B0604020202020204" pitchFamily="34" charset="0"/>
              </a:rPr>
              <a:t>      2  </a:t>
            </a:r>
            <a:r>
              <a:rPr lang="zh-CN" altLang="en-US" sz="1800" dirty="0">
                <a:latin typeface="Arial" panose="020B0604020202020204" pitchFamily="34" charset="0"/>
              </a:rPr>
              <a:t>公共建筑、工业建筑中空间净高大于</a:t>
            </a:r>
            <a:r>
              <a:rPr lang="en-US" altLang="zh-CN" sz="1800" dirty="0">
                <a:latin typeface="Arial" panose="020B0604020202020204" pitchFamily="34" charset="0"/>
              </a:rPr>
              <a:t>6m</a:t>
            </a:r>
            <a:r>
              <a:rPr lang="zh-CN" altLang="en-US" sz="1800" dirty="0">
                <a:latin typeface="Arial" panose="020B0604020202020204" pitchFamily="34" charset="0"/>
              </a:rPr>
              <a:t>的场所，其每个防烟分区排烟量应根据场所内的热释放速率以及本标准第</a:t>
            </a:r>
            <a:r>
              <a:rPr lang="en-US" altLang="zh-CN" sz="1800" dirty="0">
                <a:latin typeface="Arial" panose="020B0604020202020204" pitchFamily="34" charset="0"/>
              </a:rPr>
              <a:t>4.6.6</a:t>
            </a:r>
            <a:r>
              <a:rPr lang="zh-CN" altLang="en-US" sz="1800" dirty="0">
                <a:latin typeface="Arial" panose="020B0604020202020204" pitchFamily="34" charset="0"/>
              </a:rPr>
              <a:t>条～第</a:t>
            </a:r>
            <a:r>
              <a:rPr lang="en-US" altLang="zh-CN" sz="1800" dirty="0">
                <a:latin typeface="Arial" panose="020B0604020202020204" pitchFamily="34" charset="0"/>
              </a:rPr>
              <a:t>4.6.13</a:t>
            </a:r>
            <a:r>
              <a:rPr lang="zh-CN" altLang="en-US" sz="1800" dirty="0">
                <a:latin typeface="Arial" panose="020B0604020202020204" pitchFamily="34" charset="0"/>
              </a:rPr>
              <a:t>条的规定计算确定，且不应小于表</a:t>
            </a:r>
            <a:r>
              <a:rPr lang="en-US" altLang="zh-CN" sz="1800" dirty="0">
                <a:latin typeface="Arial" panose="020B0604020202020204" pitchFamily="34" charset="0"/>
              </a:rPr>
              <a:t>4.6.3</a:t>
            </a:r>
            <a:r>
              <a:rPr lang="zh-CN" altLang="en-US" sz="1800" dirty="0">
                <a:latin typeface="Arial" panose="020B0604020202020204" pitchFamily="34" charset="0"/>
              </a:rPr>
              <a:t>中的数值，或设置自然排烟窗（口），其所需有效排烟面积应根据表</a:t>
            </a:r>
            <a:r>
              <a:rPr lang="en-US" altLang="zh-CN" sz="1800" dirty="0">
                <a:latin typeface="Arial" panose="020B0604020202020204" pitchFamily="34" charset="0"/>
              </a:rPr>
              <a:t>4.6.3</a:t>
            </a:r>
            <a:r>
              <a:rPr lang="zh-CN" altLang="en-US" sz="1800" dirty="0">
                <a:latin typeface="Arial" panose="020B0604020202020204" pitchFamily="34" charset="0"/>
              </a:rPr>
              <a:t>及自然排烟窗（口）处风速计算；</a:t>
            </a: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a:xfrm>
            <a:off x="0" y="117475"/>
            <a:ext cx="3348038" cy="503238"/>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5779" name="Rectangle 3"/>
          <p:cNvSpPr>
            <a:spLocks noGrp="1"/>
          </p:cNvSpPr>
          <p:nvPr>
            <p:ph type="body"/>
          </p:nvPr>
        </p:nvSpPr>
        <p:spPr>
          <a:xfrm>
            <a:off x="234950" y="1052513"/>
            <a:ext cx="8388350" cy="579437"/>
          </a:xfrm>
          <a:solidFill>
            <a:srgbClr val="FFFFFF">
              <a:alpha val="100000"/>
            </a:srgbClr>
          </a:solidFill>
        </p:spPr>
        <p:txBody>
          <a:bodyPr vert="horz" wrap="square" lIns="91440" tIns="45720" rIns="91440" bIns="45720" anchor="t"/>
          <a:lstStyle/>
          <a:p>
            <a:pPr algn="ctr"/>
            <a:r>
              <a:rPr lang="zh-CN" altLang="en-US" sz="1600" b="1" dirty="0"/>
              <a:t>表</a:t>
            </a:r>
            <a:r>
              <a:rPr lang="en-US" altLang="zh-CN" sz="1600" b="1" dirty="0"/>
              <a:t>4.6.3 </a:t>
            </a:r>
            <a:r>
              <a:rPr lang="zh-CN" altLang="en-US" sz="1600" b="1" dirty="0"/>
              <a:t>公共建筑、工业建筑中空间净高大于</a:t>
            </a:r>
            <a:r>
              <a:rPr lang="en-US" altLang="zh-CN" sz="1600" b="1" dirty="0"/>
              <a:t>6m</a:t>
            </a:r>
            <a:r>
              <a:rPr lang="zh-CN" altLang="en-US" sz="1600" b="1" dirty="0"/>
              <a:t>场所的</a:t>
            </a:r>
            <a:endParaRPr lang="en-US" altLang="zh-CN" sz="1600" b="1" dirty="0"/>
          </a:p>
          <a:p>
            <a:pPr algn="ctr">
              <a:buNone/>
            </a:pPr>
            <a:r>
              <a:rPr lang="zh-CN" altLang="en-US" sz="1600" b="1" dirty="0"/>
              <a:t>计算排烟量及自然排烟窗（口）部风速</a:t>
            </a:r>
          </a:p>
          <a:p>
            <a:endParaRPr lang="en-US" altLang="zh-CN" sz="2600" b="1" dirty="0"/>
          </a:p>
        </p:txBody>
      </p:sp>
      <p:sp>
        <p:nvSpPr>
          <p:cNvPr id="75780" name="矩形 1"/>
          <p:cNvSpPr/>
          <p:nvPr/>
        </p:nvSpPr>
        <p:spPr>
          <a:xfrm>
            <a:off x="571500" y="4437063"/>
            <a:ext cx="7715250" cy="1631950"/>
          </a:xfrm>
          <a:prstGeom prst="rect">
            <a:avLst/>
          </a:prstGeom>
          <a:noFill/>
          <a:ln w="9525">
            <a:noFill/>
          </a:ln>
        </p:spPr>
        <p:txBody>
          <a:bodyPr>
            <a:spAutoFit/>
          </a:bodyPr>
          <a:lstStyle/>
          <a:p>
            <a:pPr eaLnBrk="0" hangingPunct="0">
              <a:lnSpc>
                <a:spcPts val="2400"/>
              </a:lnSpc>
            </a:pPr>
            <a:r>
              <a:rPr lang="zh-CN" altLang="en-US" sz="2000" b="1" dirty="0">
                <a:latin typeface="Arial" panose="020B0604020202020204" pitchFamily="34" charset="0"/>
              </a:rPr>
              <a:t>注：</a:t>
            </a:r>
            <a:r>
              <a:rPr lang="en-US" altLang="zh-CN" sz="2000" dirty="0">
                <a:latin typeface="Arial" panose="020B0604020202020204" pitchFamily="34" charset="0"/>
              </a:rPr>
              <a:t>1.</a:t>
            </a:r>
            <a:r>
              <a:rPr lang="zh-CN" altLang="en-US" sz="2000" dirty="0">
                <a:latin typeface="Arial" panose="020B0604020202020204" pitchFamily="34" charset="0"/>
              </a:rPr>
              <a:t>建筑空间净高大于</a:t>
            </a:r>
            <a:r>
              <a:rPr lang="en-US" altLang="zh-CN" sz="2000" dirty="0">
                <a:latin typeface="Arial" panose="020B0604020202020204" pitchFamily="34" charset="0"/>
              </a:rPr>
              <a:t>9.0m</a:t>
            </a:r>
            <a:r>
              <a:rPr lang="zh-CN" altLang="en-US" sz="2000" dirty="0">
                <a:latin typeface="Arial" panose="020B0604020202020204" pitchFamily="34" charset="0"/>
              </a:rPr>
              <a:t>的，按</a:t>
            </a:r>
            <a:r>
              <a:rPr lang="en-US" altLang="zh-CN" sz="2000" dirty="0">
                <a:latin typeface="Arial" panose="020B0604020202020204" pitchFamily="34" charset="0"/>
              </a:rPr>
              <a:t>9.0m</a:t>
            </a:r>
            <a:r>
              <a:rPr lang="zh-CN" altLang="en-US" sz="2000" dirty="0">
                <a:latin typeface="Arial" panose="020B0604020202020204" pitchFamily="34" charset="0"/>
              </a:rPr>
              <a:t>取值；建筑空间净高位于表中两个高度之间的，按线性插值法取值；表中建筑空间净高为</a:t>
            </a:r>
            <a:r>
              <a:rPr lang="en-US" altLang="zh-CN" sz="2000" dirty="0">
                <a:latin typeface="Arial" panose="020B0604020202020204" pitchFamily="34" charset="0"/>
              </a:rPr>
              <a:t>6m</a:t>
            </a:r>
            <a:r>
              <a:rPr lang="zh-CN" altLang="en-US" sz="2000" dirty="0">
                <a:latin typeface="Arial" panose="020B0604020202020204" pitchFamily="34" charset="0"/>
              </a:rPr>
              <a:t>处的各排烟量值为线性插值法的计算基准值；</a:t>
            </a:r>
          </a:p>
          <a:p>
            <a:pPr eaLnBrk="0" hangingPunct="0">
              <a:lnSpc>
                <a:spcPts val="2400"/>
              </a:lnSpc>
            </a:pPr>
            <a:r>
              <a:rPr lang="en-US" altLang="zh-CN" sz="2000" dirty="0">
                <a:latin typeface="Arial" panose="020B0604020202020204" pitchFamily="34" charset="0"/>
              </a:rPr>
              <a:t>        2.</a:t>
            </a:r>
            <a:r>
              <a:rPr lang="zh-CN" altLang="en-US" sz="2000" dirty="0">
                <a:latin typeface="Arial" panose="020B0604020202020204" pitchFamily="34" charset="0"/>
              </a:rPr>
              <a:t>当采用自然排烟方式时，储烟仓厚度应大于房间净高的</a:t>
            </a:r>
            <a:r>
              <a:rPr lang="en-US" altLang="zh-CN" sz="2000" dirty="0">
                <a:latin typeface="Arial" panose="020B0604020202020204" pitchFamily="34" charset="0"/>
              </a:rPr>
              <a:t>20%</a:t>
            </a:r>
            <a:r>
              <a:rPr lang="zh-CN" altLang="en-US" sz="2000" dirty="0">
                <a:latin typeface="Arial" panose="020B0604020202020204" pitchFamily="34" charset="0"/>
              </a:rPr>
              <a:t>；自然排烟窗（口）面积</a:t>
            </a:r>
            <a:r>
              <a:rPr lang="en-US" altLang="zh-CN" sz="2000" dirty="0">
                <a:latin typeface="Arial" panose="020B0604020202020204" pitchFamily="34" charset="0"/>
              </a:rPr>
              <a:t>=</a:t>
            </a:r>
            <a:r>
              <a:rPr lang="zh-CN" altLang="en-US" sz="2000" dirty="0">
                <a:latin typeface="Arial" panose="020B0604020202020204" pitchFamily="34" charset="0"/>
              </a:rPr>
              <a:t>计算排烟量</a:t>
            </a:r>
            <a:r>
              <a:rPr lang="en-US" altLang="zh-CN" sz="2000" dirty="0">
                <a:latin typeface="Arial" panose="020B0604020202020204" pitchFamily="34" charset="0"/>
              </a:rPr>
              <a:t>/</a:t>
            </a:r>
            <a:r>
              <a:rPr lang="zh-CN" altLang="en-US" sz="2000" dirty="0">
                <a:latin typeface="Arial" panose="020B0604020202020204" pitchFamily="34" charset="0"/>
              </a:rPr>
              <a:t>自然排烟窗（口）处风速；当采用顶开窗排烟时，其自然排烟窗（口）的风速可按侧窗口部风速的</a:t>
            </a:r>
            <a:r>
              <a:rPr lang="en-US" altLang="zh-CN" sz="2000" dirty="0">
                <a:latin typeface="Arial" panose="020B0604020202020204" pitchFamily="34" charset="0"/>
              </a:rPr>
              <a:t>1.4</a:t>
            </a:r>
            <a:r>
              <a:rPr lang="zh-CN" altLang="en-US" sz="2000" dirty="0">
                <a:latin typeface="Arial" panose="020B0604020202020204" pitchFamily="34" charset="0"/>
              </a:rPr>
              <a:t>倍计。</a:t>
            </a:r>
          </a:p>
        </p:txBody>
      </p:sp>
      <p:graphicFrame>
        <p:nvGraphicFramePr>
          <p:cNvPr id="5" name="表格 4"/>
          <p:cNvGraphicFramePr>
            <a:graphicFrameLocks noGrp="1"/>
          </p:cNvGraphicFramePr>
          <p:nvPr/>
        </p:nvGraphicFramePr>
        <p:xfrm>
          <a:off x="571500" y="1773238"/>
          <a:ext cx="7786686" cy="2546351"/>
        </p:xfrm>
        <a:graphic>
          <a:graphicData uri="http://schemas.openxmlformats.org/drawingml/2006/table">
            <a:tbl>
              <a:tblPr/>
              <a:tblGrid>
                <a:gridCol w="1229564"/>
                <a:gridCol w="826949"/>
                <a:gridCol w="810242"/>
                <a:gridCol w="810242"/>
                <a:gridCol w="801890"/>
                <a:gridCol w="877068"/>
                <a:gridCol w="877068"/>
                <a:gridCol w="785184"/>
                <a:gridCol w="768479"/>
              </a:tblGrid>
              <a:tr h="571550">
                <a:tc rowSpan="2">
                  <a:txBody>
                    <a:bodyPr/>
                    <a:lstStyle/>
                    <a:p>
                      <a:pPr algn="ctr">
                        <a:spcAft>
                          <a:spcPts val="0"/>
                        </a:spcAft>
                      </a:pPr>
                      <a:r>
                        <a:rPr lang="zh-CN" sz="1600" kern="0" dirty="0">
                          <a:latin typeface="Times New Roman" panose="02020603050405020304"/>
                          <a:ea typeface="宋体" panose="02010600030101010101" pitchFamily="2" charset="-122"/>
                          <a:cs typeface="宋体" panose="02010600030101010101" pitchFamily="2" charset="-122"/>
                        </a:rPr>
                        <a:t>空间净高</a:t>
                      </a:r>
                      <a:endParaRPr lang="zh-CN" sz="1600" kern="100" dirty="0">
                        <a:latin typeface="Times New Roman" panose="02020603050405020304"/>
                        <a:ea typeface="宋体" panose="02010600030101010101" pitchFamily="2" charset="-122"/>
                        <a:cs typeface="Times New Roman" panose="02020603050405020304"/>
                      </a:endParaRPr>
                    </a:p>
                    <a:p>
                      <a:pPr algn="ctr">
                        <a:spcAft>
                          <a:spcPts val="0"/>
                        </a:spcAft>
                      </a:pPr>
                      <a:r>
                        <a:rPr lang="zh-CN" sz="1600" kern="0" dirty="0">
                          <a:latin typeface="Times New Roman" panose="02020603050405020304"/>
                          <a:ea typeface="宋体" panose="02010600030101010101" pitchFamily="2" charset="-122"/>
                          <a:cs typeface="宋体" panose="02010600030101010101" pitchFamily="2" charset="-122"/>
                        </a:rPr>
                        <a:t>（</a:t>
                      </a:r>
                      <a:r>
                        <a:rPr lang="en-US" sz="1600" kern="0" dirty="0">
                          <a:latin typeface="Times New Roman" panose="02020603050405020304"/>
                          <a:ea typeface="宋体" panose="02010600030101010101" pitchFamily="2" charset="-122"/>
                          <a:cs typeface="宋体" panose="02010600030101010101" pitchFamily="2" charset="-122"/>
                        </a:rPr>
                        <a:t>m</a:t>
                      </a:r>
                      <a:r>
                        <a:rPr lang="zh-CN" sz="1600" kern="0" dirty="0">
                          <a:latin typeface="Times New Roman" panose="02020603050405020304"/>
                          <a:ea typeface="宋体" panose="02010600030101010101" pitchFamily="2" charset="-122"/>
                          <a:cs typeface="宋体" panose="02010600030101010101" pitchFamily="2" charset="-122"/>
                        </a:rPr>
                        <a:t>）</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办公室、学校</a:t>
                      </a:r>
                      <a:endParaRPr lang="zh-CN" sz="1600" kern="100">
                        <a:latin typeface="Times New Roman" panose="02020603050405020304"/>
                        <a:ea typeface="宋体" panose="02010600030101010101" pitchFamily="2" charset="-122"/>
                        <a:cs typeface="Times New Roman" panose="02020603050405020304"/>
                      </a:endParaRPr>
                    </a:p>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a:t>
                      </a:r>
                      <a:r>
                        <a:rPr lang="en-US" sz="1600" kern="0">
                          <a:latin typeface="Times New Roman" panose="02020603050405020304"/>
                          <a:ea typeface="宋体" panose="02010600030101010101" pitchFamily="2" charset="-122"/>
                          <a:cs typeface="宋体" panose="02010600030101010101" pitchFamily="2" charset="-122"/>
                        </a:rPr>
                        <a:t>10</a:t>
                      </a:r>
                      <a:r>
                        <a:rPr lang="en-US" sz="1600" kern="0" baseline="30000">
                          <a:latin typeface="Times New Roman" panose="02020603050405020304"/>
                          <a:ea typeface="宋体" panose="02010600030101010101" pitchFamily="2" charset="-122"/>
                          <a:cs typeface="宋体" panose="02010600030101010101" pitchFamily="2" charset="-122"/>
                        </a:rPr>
                        <a:t>4</a:t>
                      </a:r>
                      <a:r>
                        <a:rPr lang="en-US" sz="1600" kern="0">
                          <a:latin typeface="Times New Roman" panose="02020603050405020304"/>
                          <a:ea typeface="宋体" panose="02010600030101010101" pitchFamily="2" charset="-122"/>
                          <a:cs typeface="宋体" panose="02010600030101010101" pitchFamily="2" charset="-122"/>
                        </a:rPr>
                        <a:t>m</a:t>
                      </a:r>
                      <a:r>
                        <a:rPr lang="en-US" sz="1600" kern="0" baseline="30000">
                          <a:latin typeface="Times New Roman" panose="02020603050405020304"/>
                          <a:ea typeface="宋体" panose="02010600030101010101" pitchFamily="2" charset="-122"/>
                          <a:cs typeface="宋体" panose="02010600030101010101" pitchFamily="2" charset="-122"/>
                        </a:rPr>
                        <a:t>3</a:t>
                      </a:r>
                      <a:r>
                        <a:rPr lang="en-US" sz="1600" kern="0">
                          <a:latin typeface="Times New Roman" panose="02020603050405020304"/>
                          <a:ea typeface="宋体" panose="02010600030101010101" pitchFamily="2" charset="-122"/>
                          <a:cs typeface="宋体" panose="02010600030101010101" pitchFamily="2" charset="-122"/>
                        </a:rPr>
                        <a:t>/h</a:t>
                      </a:r>
                      <a:r>
                        <a:rPr lang="zh-CN" sz="1600" kern="0">
                          <a:latin typeface="Times New Roman" panose="02020603050405020304"/>
                          <a:ea typeface="宋体" panose="02010600030101010101" pitchFamily="2" charset="-122"/>
                          <a:cs typeface="宋体" panose="02010600030101010101" pitchFamily="2" charset="-122"/>
                        </a:rPr>
                        <a:t>）</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zh-CN"/>
                    </a:p>
                  </a:txBody>
                  <a:tcPr/>
                </a:tc>
                <a:tc gridSpan="2">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商店、展览厅</a:t>
                      </a:r>
                      <a:endParaRPr lang="zh-CN" sz="1600" kern="100">
                        <a:latin typeface="Times New Roman" panose="02020603050405020304"/>
                        <a:ea typeface="宋体" panose="02010600030101010101" pitchFamily="2" charset="-122"/>
                        <a:cs typeface="Times New Roman" panose="02020603050405020304"/>
                      </a:endParaRPr>
                    </a:p>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a:t>
                      </a:r>
                      <a:r>
                        <a:rPr lang="en-US" sz="1600" kern="0">
                          <a:latin typeface="Times New Roman" panose="02020603050405020304"/>
                          <a:ea typeface="宋体" panose="02010600030101010101" pitchFamily="2" charset="-122"/>
                          <a:cs typeface="宋体" panose="02010600030101010101" pitchFamily="2" charset="-122"/>
                        </a:rPr>
                        <a:t>10</a:t>
                      </a:r>
                      <a:r>
                        <a:rPr lang="en-US" sz="1600" kern="0" baseline="30000">
                          <a:latin typeface="Times New Roman" panose="02020603050405020304"/>
                          <a:ea typeface="宋体" panose="02010600030101010101" pitchFamily="2" charset="-122"/>
                          <a:cs typeface="宋体" panose="02010600030101010101" pitchFamily="2" charset="-122"/>
                        </a:rPr>
                        <a:t>4</a:t>
                      </a:r>
                      <a:r>
                        <a:rPr lang="en-US" sz="1600" kern="0">
                          <a:latin typeface="Times New Roman" panose="02020603050405020304"/>
                          <a:ea typeface="宋体" panose="02010600030101010101" pitchFamily="2" charset="-122"/>
                          <a:cs typeface="宋体" panose="02010600030101010101" pitchFamily="2" charset="-122"/>
                        </a:rPr>
                        <a:t>m</a:t>
                      </a:r>
                      <a:r>
                        <a:rPr lang="en-US" sz="1600" kern="0" baseline="30000">
                          <a:latin typeface="Times New Roman" panose="02020603050405020304"/>
                          <a:ea typeface="宋体" panose="02010600030101010101" pitchFamily="2" charset="-122"/>
                          <a:cs typeface="宋体" panose="02010600030101010101" pitchFamily="2" charset="-122"/>
                        </a:rPr>
                        <a:t>3</a:t>
                      </a:r>
                      <a:r>
                        <a:rPr lang="en-US" sz="1600" kern="0">
                          <a:latin typeface="Times New Roman" panose="02020603050405020304"/>
                          <a:ea typeface="宋体" panose="02010600030101010101" pitchFamily="2" charset="-122"/>
                          <a:cs typeface="宋体" panose="02010600030101010101" pitchFamily="2" charset="-122"/>
                        </a:rPr>
                        <a:t>/h</a:t>
                      </a:r>
                      <a:r>
                        <a:rPr lang="zh-CN" sz="1600" kern="0">
                          <a:latin typeface="Times New Roman" panose="02020603050405020304"/>
                          <a:ea typeface="宋体" panose="02010600030101010101" pitchFamily="2" charset="-122"/>
                          <a:cs typeface="宋体" panose="02010600030101010101" pitchFamily="2" charset="-122"/>
                        </a:rPr>
                        <a:t>）</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zh-CN"/>
                    </a:p>
                  </a:txBody>
                  <a:tcPr/>
                </a:tc>
                <a:tc gridSpan="2">
                  <a:txBody>
                    <a:bodyPr/>
                    <a:lstStyle/>
                    <a:p>
                      <a:pPr algn="ctr">
                        <a:spcAft>
                          <a:spcPts val="0"/>
                        </a:spcAft>
                      </a:pPr>
                      <a:r>
                        <a:rPr lang="zh-CN" sz="1400" kern="0" dirty="0">
                          <a:latin typeface="Times New Roman" panose="02020603050405020304"/>
                          <a:ea typeface="宋体" panose="02010600030101010101" pitchFamily="2" charset="-122"/>
                          <a:cs typeface="宋体" panose="02010600030101010101" pitchFamily="2" charset="-122"/>
                        </a:rPr>
                        <a:t>厂房、其他公共建筑</a:t>
                      </a:r>
                      <a:endParaRPr lang="zh-CN" sz="1400" kern="100" dirty="0">
                        <a:latin typeface="Times New Roman" panose="02020603050405020304"/>
                        <a:ea typeface="宋体" panose="02010600030101010101" pitchFamily="2" charset="-122"/>
                        <a:cs typeface="Times New Roman" panose="02020603050405020304"/>
                      </a:endParaRPr>
                    </a:p>
                    <a:p>
                      <a:pPr algn="ctr">
                        <a:spcAft>
                          <a:spcPts val="0"/>
                        </a:spcAft>
                      </a:pPr>
                      <a:r>
                        <a:rPr lang="zh-CN" sz="1600" kern="0" dirty="0">
                          <a:latin typeface="Times New Roman" panose="02020603050405020304"/>
                          <a:ea typeface="宋体" panose="02010600030101010101" pitchFamily="2" charset="-122"/>
                          <a:cs typeface="宋体" panose="02010600030101010101" pitchFamily="2" charset="-122"/>
                        </a:rPr>
                        <a:t>（×</a:t>
                      </a:r>
                      <a:r>
                        <a:rPr lang="en-US" sz="1600" kern="0" dirty="0">
                          <a:latin typeface="Times New Roman" panose="02020603050405020304"/>
                          <a:ea typeface="宋体" panose="02010600030101010101" pitchFamily="2" charset="-122"/>
                          <a:cs typeface="宋体" panose="02010600030101010101" pitchFamily="2" charset="-122"/>
                        </a:rPr>
                        <a:t>10</a:t>
                      </a:r>
                      <a:r>
                        <a:rPr lang="en-US" sz="1600" kern="0" baseline="30000" dirty="0">
                          <a:latin typeface="Times New Roman" panose="02020603050405020304"/>
                          <a:ea typeface="宋体" panose="02010600030101010101" pitchFamily="2" charset="-122"/>
                          <a:cs typeface="宋体" panose="02010600030101010101" pitchFamily="2" charset="-122"/>
                        </a:rPr>
                        <a:t>4</a:t>
                      </a:r>
                      <a:r>
                        <a:rPr lang="en-US" sz="1600" kern="0" dirty="0">
                          <a:latin typeface="Times New Roman" panose="02020603050405020304"/>
                          <a:ea typeface="宋体" panose="02010600030101010101" pitchFamily="2" charset="-122"/>
                          <a:cs typeface="宋体" panose="02010600030101010101" pitchFamily="2" charset="-122"/>
                        </a:rPr>
                        <a:t>m</a:t>
                      </a:r>
                      <a:r>
                        <a:rPr lang="en-US" sz="1600" kern="0" baseline="30000" dirty="0">
                          <a:latin typeface="Times New Roman" panose="02020603050405020304"/>
                          <a:ea typeface="宋体" panose="02010600030101010101" pitchFamily="2" charset="-122"/>
                          <a:cs typeface="宋体" panose="02010600030101010101" pitchFamily="2" charset="-122"/>
                        </a:rPr>
                        <a:t>3</a:t>
                      </a:r>
                      <a:r>
                        <a:rPr lang="en-US" sz="1600" kern="0" dirty="0">
                          <a:latin typeface="Times New Roman" panose="02020603050405020304"/>
                          <a:ea typeface="宋体" panose="02010600030101010101" pitchFamily="2" charset="-122"/>
                          <a:cs typeface="宋体" panose="02010600030101010101" pitchFamily="2" charset="-122"/>
                        </a:rPr>
                        <a:t>/h</a:t>
                      </a:r>
                      <a:r>
                        <a:rPr lang="zh-CN" sz="1600" kern="0" dirty="0">
                          <a:latin typeface="Times New Roman" panose="02020603050405020304"/>
                          <a:ea typeface="宋体" panose="02010600030101010101" pitchFamily="2" charset="-122"/>
                          <a:cs typeface="宋体" panose="02010600030101010101" pitchFamily="2" charset="-122"/>
                        </a:rPr>
                        <a:t>）</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zh-CN"/>
                    </a:p>
                  </a:txBody>
                  <a:tcPr/>
                </a:tc>
                <a:tc gridSpan="2">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仓库</a:t>
                      </a:r>
                      <a:endParaRPr lang="zh-CN" sz="1600" kern="100">
                        <a:latin typeface="Times New Roman" panose="02020603050405020304"/>
                        <a:ea typeface="宋体" panose="02010600030101010101" pitchFamily="2" charset="-122"/>
                        <a:cs typeface="Times New Roman" panose="02020603050405020304"/>
                      </a:endParaRPr>
                    </a:p>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a:t>
                      </a:r>
                      <a:r>
                        <a:rPr lang="en-US" sz="1600" kern="0">
                          <a:latin typeface="Times New Roman" panose="02020603050405020304"/>
                          <a:ea typeface="宋体" panose="02010600030101010101" pitchFamily="2" charset="-122"/>
                          <a:cs typeface="宋体" panose="02010600030101010101" pitchFamily="2" charset="-122"/>
                        </a:rPr>
                        <a:t>10</a:t>
                      </a:r>
                      <a:r>
                        <a:rPr lang="en-US" sz="1600" kern="0" baseline="30000">
                          <a:latin typeface="Times New Roman" panose="02020603050405020304"/>
                          <a:ea typeface="宋体" panose="02010600030101010101" pitchFamily="2" charset="-122"/>
                          <a:cs typeface="宋体" panose="02010600030101010101" pitchFamily="2" charset="-122"/>
                        </a:rPr>
                        <a:t>4</a:t>
                      </a:r>
                      <a:r>
                        <a:rPr lang="en-US" sz="1600" kern="0">
                          <a:latin typeface="Times New Roman" panose="02020603050405020304"/>
                          <a:ea typeface="宋体" panose="02010600030101010101" pitchFamily="2" charset="-122"/>
                          <a:cs typeface="宋体" panose="02010600030101010101" pitchFamily="2" charset="-122"/>
                        </a:rPr>
                        <a:t>m</a:t>
                      </a:r>
                      <a:r>
                        <a:rPr lang="en-US" sz="1600" kern="0" baseline="30000">
                          <a:latin typeface="Times New Roman" panose="02020603050405020304"/>
                          <a:ea typeface="宋体" panose="02010600030101010101" pitchFamily="2" charset="-122"/>
                          <a:cs typeface="宋体" panose="02010600030101010101" pitchFamily="2" charset="-122"/>
                        </a:rPr>
                        <a:t>3</a:t>
                      </a:r>
                      <a:r>
                        <a:rPr lang="en-US" sz="1600" kern="0">
                          <a:latin typeface="Times New Roman" panose="02020603050405020304"/>
                          <a:ea typeface="宋体" panose="02010600030101010101" pitchFamily="2" charset="-122"/>
                          <a:cs typeface="宋体" panose="02010600030101010101" pitchFamily="2" charset="-122"/>
                        </a:rPr>
                        <a:t>/h</a:t>
                      </a:r>
                      <a:r>
                        <a:rPr lang="zh-CN" sz="1600" kern="0">
                          <a:latin typeface="Times New Roman" panose="02020603050405020304"/>
                          <a:ea typeface="宋体" panose="02010600030101010101" pitchFamily="2" charset="-122"/>
                          <a:cs typeface="宋体" panose="02010600030101010101" pitchFamily="2" charset="-122"/>
                        </a:rPr>
                        <a:t>）</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zh-CN"/>
                    </a:p>
                  </a:txBody>
                  <a:tcPr/>
                </a:tc>
              </a:tr>
              <a:tr h="243860">
                <a:tc vMerge="1">
                  <a:txBody>
                    <a:bodyPr/>
                    <a:lstStyle/>
                    <a:p>
                      <a:endParaRPr lang="zh-CN"/>
                    </a:p>
                  </a:txBody>
                  <a:tcPr/>
                </a:tc>
                <a:tc>
                  <a:txBody>
                    <a:bodyPr/>
                    <a:lstStyle/>
                    <a:p>
                      <a:pPr algn="ctr">
                        <a:spcAft>
                          <a:spcPts val="0"/>
                        </a:spcAft>
                      </a:pPr>
                      <a:r>
                        <a:rPr lang="zh-CN" sz="1600" kern="0" dirty="0">
                          <a:latin typeface="Times New Roman" panose="02020603050405020304"/>
                          <a:ea typeface="宋体" panose="02010600030101010101" pitchFamily="2" charset="-122"/>
                          <a:cs typeface="宋体" panose="02010600030101010101" pitchFamily="2" charset="-122"/>
                        </a:rPr>
                        <a:t>无喷淋</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有喷淋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无喷淋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有喷淋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无喷淋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有喷淋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a:latin typeface="Times New Roman" panose="02020603050405020304"/>
                          <a:ea typeface="宋体" panose="02010600030101010101" pitchFamily="2" charset="-122"/>
                          <a:cs typeface="宋体" panose="02010600030101010101" pitchFamily="2" charset="-122"/>
                        </a:rPr>
                        <a:t>无喷淋</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zh-CN" sz="1600" kern="0" dirty="0">
                          <a:latin typeface="Times New Roman" panose="02020603050405020304"/>
                          <a:ea typeface="宋体" panose="02010600030101010101" pitchFamily="2" charset="-122"/>
                          <a:cs typeface="宋体" panose="02010600030101010101" pitchFamily="2" charset="-122"/>
                        </a:rPr>
                        <a:t>有喷淋</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49840">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6.0</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12.2</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5.2</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17.6</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7.8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15.0</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7.0</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30.1</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9.3</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49840">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7.0</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13.9</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6.3</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19.6</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9.1</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16.8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8.2</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32.8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10.8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49840">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8.0</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15.8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7.4</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21.8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10.6</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18.9</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9.6</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35.4</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12.4</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49840">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9.0</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17.8</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8.7</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24.2</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12.2</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21.1</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11.1</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38.5</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14.2</a:t>
                      </a:r>
                      <a:endParaRPr lang="zh-CN" sz="1600" kern="10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731581">
                <a:tc>
                  <a:txBody>
                    <a:bodyPr/>
                    <a:lstStyle/>
                    <a:p>
                      <a:pPr algn="ctr">
                        <a:spcAft>
                          <a:spcPts val="0"/>
                        </a:spcAft>
                      </a:pPr>
                      <a:r>
                        <a:rPr lang="zh-CN" sz="1600" kern="0" dirty="0">
                          <a:latin typeface="Calibri" panose="020F0502020204030204"/>
                          <a:ea typeface="宋体" panose="02010600030101010101" pitchFamily="2" charset="-122"/>
                          <a:cs typeface="宋体" panose="02010600030101010101" pitchFamily="2" charset="-122"/>
                        </a:rPr>
                        <a:t>自然排烟侧窗（口）部风速（</a:t>
                      </a:r>
                      <a:r>
                        <a:rPr lang="en-US" sz="1600" kern="0" dirty="0">
                          <a:latin typeface="宋体" panose="02010600030101010101" pitchFamily="2" charset="-122"/>
                          <a:ea typeface="宋体" panose="02010600030101010101" pitchFamily="2" charset="-122"/>
                          <a:cs typeface="宋体" panose="02010600030101010101" pitchFamily="2" charset="-122"/>
                        </a:rPr>
                        <a:t>m/s</a:t>
                      </a:r>
                      <a:r>
                        <a:rPr lang="zh-CN" sz="1600" kern="0" dirty="0">
                          <a:latin typeface="Calibri" panose="020F0502020204030204"/>
                          <a:ea typeface="宋体" panose="02010600030101010101" pitchFamily="2" charset="-122"/>
                          <a:cs typeface="宋体" panose="02010600030101010101" pitchFamily="2" charset="-122"/>
                        </a:rPr>
                        <a:t>）</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a:latin typeface="宋体" panose="02010600030101010101" pitchFamily="2" charset="-122"/>
                          <a:ea typeface="宋体" panose="02010600030101010101" pitchFamily="2" charset="-122"/>
                          <a:cs typeface="宋体" panose="02010600030101010101" pitchFamily="2" charset="-122"/>
                        </a:rPr>
                        <a:t>0.94</a:t>
                      </a:r>
                      <a:endParaRPr lang="zh-CN" sz="1600" kern="100">
                        <a:latin typeface="Times New Roman" panose="02020603050405020304"/>
                        <a:ea typeface="宋体" panose="02010600030101010101" pitchFamily="2" charset="-122"/>
                        <a:cs typeface="Times New Roman" panose="02020603050405020304"/>
                      </a:endParaRPr>
                    </a:p>
                  </a:txBody>
                  <a:tcPr marL="0" marR="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0.64</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1.06</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0.78</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1.01</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0.74</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1.26</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600" kern="0" dirty="0">
                          <a:latin typeface="宋体" panose="02010600030101010101" pitchFamily="2" charset="-122"/>
                          <a:ea typeface="宋体" panose="02010600030101010101" pitchFamily="2" charset="-122"/>
                          <a:cs typeface="宋体" panose="02010600030101010101" pitchFamily="2" charset="-122"/>
                        </a:rPr>
                        <a:t>0.84</a:t>
                      </a:r>
                      <a:endParaRPr lang="zh-CN" sz="1600" kern="100" dirty="0">
                        <a:latin typeface="Times New Roman" panose="02020603050405020304"/>
                        <a:ea typeface="宋体" panose="02010600030101010101" pitchFamily="2" charset="-122"/>
                        <a:cs typeface="Times New Roman" panose="02020603050405020304"/>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cSld>
  <p:clrMapOvr>
    <a:masterClrMapping/>
  </p:clrMapOvr>
  <p:transition spd="slow">
    <p:cu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0" y="119063"/>
            <a:ext cx="34194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2400" b="1" dirty="0">
              <a:solidFill>
                <a:schemeClr val="bg1"/>
              </a:solidFill>
            </a:endParaRPr>
          </a:p>
        </p:txBody>
      </p:sp>
      <p:sp>
        <p:nvSpPr>
          <p:cNvPr id="160771" name="Rectangle 3"/>
          <p:cNvSpPr>
            <a:spLocks noGrp="1" noChangeArrowheads="1"/>
          </p:cNvSpPr>
          <p:nvPr>
            <p:ph type="body" idx="4294967295"/>
          </p:nvPr>
        </p:nvSpPr>
        <p:spPr>
          <a:xfrm>
            <a:off x="179388" y="765175"/>
            <a:ext cx="8712200" cy="5111750"/>
          </a:xfrm>
          <a:solidFill>
            <a:srgbClr val="FFFFFF"/>
          </a:solidFill>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a:ln>
                  <a:noFill/>
                </a:ln>
                <a:solidFill>
                  <a:schemeClr val="tx1"/>
                </a:solidFill>
                <a:effectLst/>
                <a:uLnTx/>
                <a:uFillTx/>
                <a:latin typeface="+mn-lt"/>
                <a:ea typeface="+mn-ea"/>
                <a:cs typeface="+mn-cs"/>
              </a:rPr>
              <a:t>4</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  </a:t>
            </a:r>
            <a:r>
              <a:rPr kumimoji="0" lang="zh-CN" altLang="en-US" sz="2800" b="1" i="0" u="none" strike="noStrike" kern="1200" cap="none" spc="0" normalizeH="0" baseline="0" noProof="0" dirty="0">
                <a:ln>
                  <a:noFill/>
                </a:ln>
                <a:solidFill>
                  <a:schemeClr val="tx1"/>
                </a:solidFill>
                <a:effectLst/>
                <a:uLnTx/>
                <a:uFillTx/>
                <a:latin typeface="+mn-lt"/>
                <a:ea typeface="+mn-ea"/>
                <a:cs typeface="+mn-cs"/>
              </a:rPr>
              <a:t>排</a:t>
            </a:r>
            <a:r>
              <a:rPr kumimoji="0" lang="zh-CN" altLang="zh-CN" sz="2800" b="1" i="0" u="none" strike="noStrike" kern="1200" cap="none" spc="0" normalizeH="0" baseline="0" noProof="0" dirty="0">
                <a:ln>
                  <a:noFill/>
                </a:ln>
                <a:solidFill>
                  <a:schemeClr val="tx1"/>
                </a:solidFill>
                <a:effectLst/>
                <a:uLnTx/>
                <a:uFillTx/>
                <a:latin typeface="+mn-lt"/>
                <a:ea typeface="+mn-ea"/>
                <a:cs typeface="+mn-cs"/>
              </a:rPr>
              <a:t>烟系统设计</a:t>
            </a:r>
            <a:r>
              <a:rPr kumimoji="0" lang="en-US" altLang="zh-CN" sz="2800" b="1" i="0" u="none" strike="noStrike" kern="1200" cap="none" spc="0" normalizeH="0" baseline="0" noProof="0" dirty="0">
                <a:ln>
                  <a:noFill/>
                </a:ln>
                <a:solidFill>
                  <a:schemeClr val="tx1"/>
                </a:solidFill>
                <a:effectLst/>
                <a:uLnTx/>
                <a:uFillTx/>
                <a:latin typeface="+mn-lt"/>
                <a:ea typeface="+mn-ea"/>
                <a:cs typeface="+mn-cs"/>
              </a:rPr>
              <a:t> </a:t>
            </a:r>
            <a:endParaRPr kumimoji="0" lang="en-US" altLang="zh-CN" sz="28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400" b="1" i="0" u="none" strike="noStrike" kern="1200" cap="none" spc="0" normalizeH="0" baseline="0" noProof="0" dirty="0" smtClean="0">
                <a:ln>
                  <a:noFill/>
                </a:ln>
                <a:solidFill>
                  <a:schemeClr val="tx1"/>
                </a:solidFill>
                <a:effectLst/>
                <a:uLnTx/>
                <a:uFillTx/>
                <a:latin typeface="+mn-lt"/>
                <a:ea typeface="+mn-ea"/>
                <a:cs typeface="+mn-cs"/>
              </a:rPr>
              <a:t>4.6  </a:t>
            </a:r>
            <a:r>
              <a:rPr kumimoji="0" lang="zh-CN" altLang="en-US" sz="2400" b="1" i="0" u="none" strike="noStrike" kern="1200" cap="none" spc="0" normalizeH="0" baseline="0" noProof="0" dirty="0" smtClean="0">
                <a:ln>
                  <a:noFill/>
                </a:ln>
                <a:solidFill>
                  <a:schemeClr val="tx1"/>
                </a:solidFill>
                <a:effectLst/>
                <a:uLnTx/>
                <a:uFillTx/>
                <a:latin typeface="+mn-lt"/>
                <a:ea typeface="+mn-ea"/>
                <a:cs typeface="+mn-cs"/>
              </a:rPr>
              <a:t>排烟系统设计计算</a:t>
            </a:r>
            <a:endParaRPr kumimoji="0" lang="en-US" altLang="zh-CN"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ts val="2800"/>
              </a:lnSpc>
              <a:spcBef>
                <a:spcPct val="20000"/>
              </a:spcBef>
              <a:spcAft>
                <a:spcPct val="0"/>
              </a:spcAft>
              <a:buClrTx/>
              <a:buSzTx/>
              <a:buFont typeface="Arial" panose="020B0604020202020204" pitchFamily="34" charset="0"/>
              <a:buChar char="•"/>
              <a:defRPr/>
            </a:pPr>
            <a:r>
              <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4.6.3</a:t>
            </a:r>
            <a:r>
              <a:rPr kumimoji="0" lang="en-US" altLang="zh-CN"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  </a:t>
            </a:r>
            <a:r>
              <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rPr>
              <a:t>除中庭外下列场所一个防烟分区的排烟量计算应符合下列规定：</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en-US" sz="1800" b="0" i="0" u="none" strike="noStrike" kern="1200" cap="none" spc="0" normalizeH="0" baseline="0" noProof="0" dirty="0" smtClean="0">
                <a:ln>
                  <a:noFill/>
                </a:ln>
                <a:solidFill>
                  <a:schemeClr val="tx1"/>
                </a:solidFill>
                <a:effectLst/>
                <a:uLnTx/>
                <a:uFillTx/>
                <a:latin typeface="+mn-ea"/>
                <a:ea typeface="+mn-ea"/>
                <a:cs typeface="+mn-cs"/>
              </a:rPr>
              <a:t>       </a:t>
            </a:r>
            <a:r>
              <a:rPr kumimoji="0" lang="en-US" altLang="en-US" sz="1800" b="1" i="0" u="none" strike="noStrike" kern="1200" cap="none" spc="0" normalizeH="0" baseline="0" noProof="0" dirty="0">
                <a:ln>
                  <a:noFill/>
                </a:ln>
                <a:solidFill>
                  <a:schemeClr val="tx1"/>
                </a:solidFill>
                <a:effectLst/>
                <a:uLnTx/>
                <a:uFillTx/>
                <a:latin typeface="+mn-ea"/>
                <a:ea typeface="+mn-ea"/>
                <a:cs typeface="+mn-cs"/>
              </a:rPr>
              <a:t>3</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  </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当公共建筑仅需在走道或回廊设置排烟时，其机械排烟量不应小于</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13,000m</a:t>
            </a:r>
            <a:r>
              <a:rPr kumimoji="0" lang="en-US" altLang="en-US" sz="1800" b="0" i="0" u="none" strike="noStrike" kern="1200" cap="none" spc="0" normalizeH="0" baseline="40000" noProof="0" dirty="0">
                <a:ln>
                  <a:noFill/>
                </a:ln>
                <a:solidFill>
                  <a:schemeClr val="tx1"/>
                </a:solidFill>
                <a:effectLst/>
                <a:uLnTx/>
                <a:uFillTx/>
                <a:latin typeface="+mn-ea"/>
                <a:ea typeface="+mn-ea"/>
                <a:cs typeface="+mn-cs"/>
              </a:rPr>
              <a:t>3</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/h</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，或在走道两端（侧）均设置面积不小于</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2m</a:t>
            </a:r>
            <a:r>
              <a:rPr kumimoji="0" lang="en-US" altLang="en-US" sz="1800" b="0" i="0" u="none" strike="noStrike" kern="1200" cap="none" spc="0" normalizeH="0" baseline="60000" noProof="0" dirty="0">
                <a:ln>
                  <a:noFill/>
                </a:ln>
                <a:solidFill>
                  <a:schemeClr val="tx1"/>
                </a:solidFill>
                <a:effectLst/>
                <a:uLnTx/>
                <a:uFillTx/>
                <a:latin typeface="+mn-ea"/>
                <a:ea typeface="+mn-ea"/>
                <a:cs typeface="+mn-cs"/>
              </a:rPr>
              <a:t>2</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的自然排烟窗（口）且两侧自然排烟窗（口）的距离不应小于走道长度的</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2/3</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p>
          <a:p>
            <a:pPr marL="0" marR="0" lvl="0" indent="0" algn="l" defTabSz="914400" rtl="0" eaLnBrk="0" fontAlgn="base" latinLnBrk="0" hangingPunct="0">
              <a:lnSpc>
                <a:spcPts val="2800"/>
              </a:lnSpc>
              <a:spcBef>
                <a:spcPct val="20000"/>
              </a:spcBef>
              <a:spcAft>
                <a:spcPct val="0"/>
              </a:spcAft>
              <a:buClrTx/>
              <a:buSzTx/>
              <a:buFont typeface="Arial" panose="020B0604020202020204" pitchFamily="34" charset="0"/>
              <a:buNone/>
              <a:defRPr/>
            </a:pPr>
            <a:r>
              <a:rPr kumimoji="0" lang="en-US" altLang="en-US" sz="1800" b="0" i="0" u="none" strike="noStrike" kern="1200" cap="none" spc="0" normalizeH="0" baseline="0" noProof="0" dirty="0">
                <a:ln>
                  <a:noFill/>
                </a:ln>
                <a:solidFill>
                  <a:schemeClr val="tx1"/>
                </a:solidFill>
                <a:effectLst/>
                <a:uLnTx/>
                <a:uFillTx/>
                <a:latin typeface="+mn-ea"/>
                <a:ea typeface="+mn-ea"/>
                <a:cs typeface="+mn-cs"/>
              </a:rPr>
              <a:t>      </a:t>
            </a:r>
            <a:r>
              <a:rPr kumimoji="0" lang="en-US" altLang="en-US" sz="1800" b="1" i="0" u="none" strike="noStrike" kern="1200" cap="none" spc="0" normalizeH="0" baseline="0" noProof="0" dirty="0">
                <a:ln>
                  <a:noFill/>
                </a:ln>
                <a:solidFill>
                  <a:schemeClr val="tx1"/>
                </a:solidFill>
                <a:effectLst/>
                <a:uLnTx/>
                <a:uFillTx/>
                <a:latin typeface="+mn-ea"/>
                <a:ea typeface="+mn-ea"/>
                <a:cs typeface="+mn-cs"/>
              </a:rPr>
              <a:t> 4  </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当公共建筑房间内与走道或回廊均需设置排烟时，其走道或回廊的机械排烟量可按</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60m</a:t>
            </a:r>
            <a:r>
              <a:rPr kumimoji="0" lang="en-US" altLang="en-US" sz="1800" b="0" i="0" u="none" strike="noStrike" kern="1200" cap="none" spc="0" normalizeH="0" baseline="50000" noProof="0" dirty="0">
                <a:ln>
                  <a:noFill/>
                </a:ln>
                <a:solidFill>
                  <a:schemeClr val="tx1"/>
                </a:solidFill>
                <a:effectLst/>
                <a:uLnTx/>
                <a:uFillTx/>
                <a:latin typeface="+mn-ea"/>
                <a:ea typeface="+mn-ea"/>
                <a:cs typeface="+mn-cs"/>
              </a:rPr>
              <a:t>3</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h</a:t>
            </a:r>
            <a:r>
              <a:rPr kumimoji="0" lang="en-US" altLang="zh-CN" sz="1800" b="0" i="0" u="none" strike="noStrike" kern="1200" cap="none" spc="0" normalizeH="0" baseline="0" noProof="0" dirty="0">
                <a:ln>
                  <a:noFill/>
                </a:ln>
                <a:solidFill>
                  <a:schemeClr val="tx1"/>
                </a:solidFill>
                <a:effectLst/>
                <a:uLnTx/>
                <a:uFillTx/>
                <a:latin typeface="+mn-ea"/>
                <a:ea typeface="+mn-ea"/>
                <a:cs typeface="+mn-cs"/>
              </a:rPr>
              <a:t>·</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m</a:t>
            </a:r>
            <a:r>
              <a:rPr kumimoji="0" lang="en-US" altLang="en-US" sz="1800" b="0" i="0" u="none" strike="noStrike" kern="1200" cap="none" spc="0" normalizeH="0" baseline="50000" noProof="0" dirty="0">
                <a:ln>
                  <a:noFill/>
                </a:ln>
                <a:solidFill>
                  <a:schemeClr val="tx1"/>
                </a:solidFill>
                <a:effectLst/>
                <a:uLnTx/>
                <a:uFillTx/>
                <a:latin typeface="+mn-ea"/>
                <a:ea typeface="+mn-ea"/>
                <a:cs typeface="+mn-cs"/>
              </a:rPr>
              <a:t>2</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）计算，且不小于</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13,000m</a:t>
            </a:r>
            <a:r>
              <a:rPr kumimoji="0" lang="en-US" altLang="en-US" sz="1800" b="0" i="0" u="none" strike="noStrike" kern="1200" cap="none" spc="0" normalizeH="0" baseline="50000" noProof="0" dirty="0">
                <a:ln>
                  <a:noFill/>
                </a:ln>
                <a:solidFill>
                  <a:schemeClr val="tx1"/>
                </a:solidFill>
                <a:effectLst/>
                <a:uLnTx/>
                <a:uFillTx/>
                <a:latin typeface="+mn-ea"/>
                <a:ea typeface="+mn-ea"/>
                <a:cs typeface="+mn-cs"/>
              </a:rPr>
              <a:t>3</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/h</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，或设置有效面积不小于走道、回廊建筑面积</a:t>
            </a:r>
            <a:r>
              <a:rPr kumimoji="0" lang="en-US" altLang="en-US" sz="1800" b="0" i="0" u="none" strike="noStrike" kern="1200" cap="none" spc="0" normalizeH="0" baseline="0" noProof="0" dirty="0">
                <a:ln>
                  <a:noFill/>
                </a:ln>
                <a:solidFill>
                  <a:schemeClr val="tx1"/>
                </a:solidFill>
                <a:effectLst/>
                <a:uLnTx/>
                <a:uFillTx/>
                <a:latin typeface="+mn-ea"/>
                <a:ea typeface="+mn-ea"/>
                <a:cs typeface="+mn-cs"/>
              </a:rPr>
              <a:t>2%</a:t>
            </a:r>
            <a:r>
              <a:rPr kumimoji="0" lang="zh-CN" altLang="en-US" sz="1800" b="0" i="0" u="none" strike="noStrike" kern="1200" cap="none" spc="0" normalizeH="0" baseline="0" noProof="0" dirty="0">
                <a:ln>
                  <a:noFill/>
                </a:ln>
                <a:solidFill>
                  <a:schemeClr val="tx1"/>
                </a:solidFill>
                <a:effectLst/>
                <a:uLnTx/>
                <a:uFillTx/>
                <a:latin typeface="+mn-ea"/>
                <a:ea typeface="+mn-ea"/>
                <a:cs typeface="+mn-cs"/>
              </a:rPr>
              <a:t>的自然排烟窗（口）。</a:t>
            </a: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en-US" altLang="zh-CN"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365"/>
              </a:lnSpc>
              <a:spcBef>
                <a:spcPct val="20000"/>
              </a:spcBef>
              <a:spcAft>
                <a:spcPct val="0"/>
              </a:spcAft>
              <a:buClrTx/>
              <a:buSzTx/>
              <a:buFont typeface="Arial" panose="020B0604020202020204" pitchFamily="34" charset="0"/>
              <a:buChar char="•"/>
              <a:defRPr/>
            </a:pPr>
            <a:endParaRPr kumimoji="0" lang="zh-CN" altLang="en-US" sz="18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600"/>
              </a:lnSpc>
              <a:spcBef>
                <a:spcPct val="20000"/>
              </a:spcBef>
              <a:spcAft>
                <a:spcPct val="0"/>
              </a:spcAft>
              <a:buClrTx/>
              <a:buSzTx/>
              <a:buFont typeface="Arial" panose="020B0604020202020204" pitchFamily="34" charset="0"/>
              <a:buChar char="•"/>
              <a:defRPr/>
            </a:pPr>
            <a:endParaRPr kumimoji="0" lang="zh-CN" altLang="en-US" sz="1800" b="1"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0" i="0" u="none" strike="noStrike" kern="1200" cap="none" spc="0" normalizeH="0" baseline="0" noProof="0" dirty="0" smtClean="0">
              <a:ln>
                <a:noFill/>
              </a:ln>
              <a:solidFill>
                <a:schemeClr val="tx1"/>
              </a:solidFill>
              <a:effectLst/>
              <a:uLnTx/>
              <a:uFillTx/>
              <a:latin typeface="Arial" panose="020B0604020202020204" pitchFamily="34" charset="0"/>
              <a:ea typeface="+mn-ea"/>
              <a:cs typeface="+mn-cs"/>
            </a:endParaRPr>
          </a:p>
          <a:p>
            <a:pPr marL="342900" marR="0" lvl="0" indent="-342900" algn="l" defTabSz="914400" rtl="0" eaLnBrk="0" fontAlgn="base" latinLnBrk="0" hangingPunct="0">
              <a:lnSpc>
                <a:spcPts val="3200"/>
              </a:lnSpc>
              <a:spcBef>
                <a:spcPct val="20000"/>
              </a:spcBef>
              <a:spcAft>
                <a:spcPct val="0"/>
              </a:spcAft>
              <a:buClrTx/>
              <a:buSzTx/>
              <a:buFont typeface="Arial" panose="020B0604020202020204" pitchFamily="34" charset="0"/>
              <a:buChar char="•"/>
              <a:defRPr/>
            </a:pPr>
            <a:endParaRPr kumimoji="0" lang="en-US" altLang="zh-CN" sz="2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transition spd="slow">
    <p:cu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7827" name="Rectangle 3"/>
          <p:cNvSpPr>
            <a:spLocks noGrp="1"/>
          </p:cNvSpPr>
          <p:nvPr>
            <p:ph type="body"/>
          </p:nvPr>
        </p:nvSpPr>
        <p:spPr>
          <a:xfrm>
            <a:off x="179388" y="765175"/>
            <a:ext cx="8712200" cy="5111750"/>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latinLnBrk="0">
              <a:lnSpc>
                <a:spcPts val="2900"/>
              </a:lnSpc>
              <a:spcBef>
                <a:spcPts val="0"/>
              </a:spcBef>
            </a:pPr>
            <a:r>
              <a:rPr lang="en-US" altLang="zh-CN" sz="1600" b="1" dirty="0">
                <a:latin typeface="Arial" panose="020B0604020202020204" pitchFamily="34" charset="0"/>
              </a:rPr>
              <a:t>4.6.4  </a:t>
            </a:r>
            <a:r>
              <a:rPr lang="zh-CN" altLang="en-US" sz="1600" dirty="0">
                <a:latin typeface="Arial" panose="020B0604020202020204" pitchFamily="34" charset="0"/>
              </a:rPr>
              <a:t>当一个排烟系统担负多个防烟分区排烟时，其系统排烟量的计算应符合下列规定：</a:t>
            </a:r>
          </a:p>
          <a:p>
            <a:pPr latinLnBrk="0">
              <a:lnSpc>
                <a:spcPts val="2900"/>
              </a:lnSpc>
              <a:spcBef>
                <a:spcPts val="0"/>
              </a:spcBef>
            </a:pPr>
            <a:r>
              <a:rPr lang="en-US" altLang="zh-CN" sz="1600" dirty="0">
                <a:latin typeface="Arial" panose="020B0604020202020204" pitchFamily="34" charset="0"/>
              </a:rPr>
              <a:t>      1  </a:t>
            </a:r>
            <a:r>
              <a:rPr lang="zh-CN" altLang="en-US" sz="1600" dirty="0">
                <a:latin typeface="Arial" panose="020B0604020202020204" pitchFamily="34" charset="0"/>
              </a:rPr>
              <a:t>当系统负担具有相同净高场所时，对于建筑空间净高大于</a:t>
            </a:r>
            <a:r>
              <a:rPr lang="en-US" altLang="zh-CN" sz="1600" dirty="0">
                <a:latin typeface="Arial" panose="020B0604020202020204" pitchFamily="34" charset="0"/>
              </a:rPr>
              <a:t>6m</a:t>
            </a:r>
            <a:r>
              <a:rPr lang="zh-CN" altLang="en-US" sz="1600" dirty="0">
                <a:latin typeface="Arial" panose="020B0604020202020204" pitchFamily="34" charset="0"/>
              </a:rPr>
              <a:t>的场所，应按排烟量最大的一个防烟分区的排烟量计算；对于建筑空间净高为</a:t>
            </a:r>
            <a:r>
              <a:rPr lang="en-US" altLang="zh-CN" sz="1600" dirty="0">
                <a:latin typeface="Arial" panose="020B0604020202020204" pitchFamily="34" charset="0"/>
              </a:rPr>
              <a:t>6m</a:t>
            </a:r>
            <a:r>
              <a:rPr lang="zh-CN" altLang="en-US" sz="1600" dirty="0">
                <a:latin typeface="Arial" panose="020B0604020202020204" pitchFamily="34" charset="0"/>
              </a:rPr>
              <a:t>及以下的场所，应按同一防火分区中任意两个相邻防烟分区的排烟量之和的最大值计算。</a:t>
            </a:r>
          </a:p>
          <a:p>
            <a:pPr latinLnBrk="0">
              <a:lnSpc>
                <a:spcPts val="2900"/>
              </a:lnSpc>
              <a:spcBef>
                <a:spcPts val="0"/>
              </a:spcBef>
            </a:pPr>
            <a:r>
              <a:rPr lang="en-US" altLang="zh-CN" sz="1600" dirty="0">
                <a:latin typeface="Arial" panose="020B0604020202020204" pitchFamily="34" charset="0"/>
              </a:rPr>
              <a:t>      2  </a:t>
            </a:r>
            <a:r>
              <a:rPr lang="zh-CN" altLang="en-US" sz="1600" dirty="0">
                <a:latin typeface="Arial" panose="020B0604020202020204" pitchFamily="34" charset="0"/>
              </a:rPr>
              <a:t>当系统负担具有不同净高场所时，应采用上述方法对系统中每个场所所需的排烟量进行计算，并取其中的最大值作为系统排烟量。</a:t>
            </a:r>
            <a:endParaRPr lang="zh-CN" altLang="en-US" sz="1800"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pic>
        <p:nvPicPr>
          <p:cNvPr id="322565" name="Picture 2" descr="F:\办公磁盘E\文档一\个人文档\王炯\讲课\防排烟规范宣贯\4.6.4条图片a.png"/>
          <p:cNvPicPr>
            <a:picLocks noChangeAspect="1"/>
          </p:cNvPicPr>
          <p:nvPr/>
        </p:nvPicPr>
        <p:blipFill>
          <a:blip r:embed="rId2"/>
          <a:stretch>
            <a:fillRect/>
          </a:stretch>
        </p:blipFill>
        <p:spPr>
          <a:xfrm>
            <a:off x="1722755" y="3926205"/>
            <a:ext cx="5625465" cy="2672715"/>
          </a:xfrm>
          <a:prstGeom prst="rect">
            <a:avLst/>
          </a:prstGeom>
          <a:noFill/>
          <a:ln w="9525">
            <a:noFill/>
          </a:ln>
        </p:spPr>
      </p:pic>
    </p:spTree>
  </p:cSld>
  <p:clrMapOvr>
    <a:masterClrMapping/>
  </p:clrMapOvr>
  <p:transition spd="slow">
    <p:cu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8851" name="Rectangle 3"/>
          <p:cNvSpPr>
            <a:spLocks noGrp="1"/>
          </p:cNvSpPr>
          <p:nvPr>
            <p:ph type="body"/>
          </p:nvPr>
        </p:nvSpPr>
        <p:spPr>
          <a:xfrm>
            <a:off x="179388" y="765175"/>
            <a:ext cx="8569325" cy="5111750"/>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a:lnSpc>
                <a:spcPts val="3000"/>
              </a:lnSpc>
            </a:pPr>
            <a:r>
              <a:rPr lang="en-US" altLang="zh-CN" sz="1800" b="1" dirty="0">
                <a:latin typeface="Arial" panose="020B0604020202020204" pitchFamily="34" charset="0"/>
              </a:rPr>
              <a:t>4.6.5</a:t>
            </a:r>
            <a:r>
              <a:rPr lang="en-US" altLang="zh-CN" sz="1800" dirty="0">
                <a:latin typeface="Arial" panose="020B0604020202020204" pitchFamily="34" charset="0"/>
              </a:rPr>
              <a:t>  </a:t>
            </a:r>
            <a:r>
              <a:rPr lang="zh-CN" altLang="en-US" sz="1800" dirty="0">
                <a:latin typeface="Arial" panose="020B0604020202020204" pitchFamily="34" charset="0"/>
              </a:rPr>
              <a:t>中庭排烟量的设计计算应符合下列规定：</a:t>
            </a:r>
          </a:p>
          <a:p>
            <a:pPr>
              <a:lnSpc>
                <a:spcPts val="3000"/>
              </a:lnSpc>
            </a:pPr>
            <a:r>
              <a:rPr lang="en-US" altLang="zh-CN" sz="1800" b="1" dirty="0">
                <a:latin typeface="Arial" panose="020B0604020202020204" pitchFamily="34" charset="0"/>
              </a:rPr>
              <a:t>      1  </a:t>
            </a:r>
            <a:r>
              <a:rPr lang="zh-CN" altLang="en-US" sz="1800" dirty="0">
                <a:latin typeface="Arial" panose="020B0604020202020204" pitchFamily="34" charset="0"/>
              </a:rPr>
              <a:t>中庭周围场所设有排烟系统时，中庭采用机械排烟系统的，中庭排烟量应按周围场所防烟分区中最大排烟量的</a:t>
            </a:r>
            <a:r>
              <a:rPr lang="en-US" altLang="zh-CN" sz="1800" dirty="0">
                <a:latin typeface="Arial" panose="020B0604020202020204" pitchFamily="34" charset="0"/>
              </a:rPr>
              <a:t>2</a:t>
            </a:r>
            <a:r>
              <a:rPr lang="zh-CN" altLang="en-US" sz="1800" dirty="0">
                <a:latin typeface="Arial" panose="020B0604020202020204" pitchFamily="34" charset="0"/>
              </a:rPr>
              <a:t>倍数值计算，且不应小于</a:t>
            </a:r>
            <a:r>
              <a:rPr lang="en-US" altLang="zh-CN" sz="1800" dirty="0">
                <a:latin typeface="Arial" panose="020B0604020202020204" pitchFamily="34" charset="0"/>
              </a:rPr>
              <a:t>107,000m</a:t>
            </a:r>
            <a:r>
              <a:rPr lang="en-US" altLang="zh-CN" sz="1800" baseline="80000" dirty="0">
                <a:latin typeface="Arial" panose="020B0604020202020204" pitchFamily="34" charset="0"/>
              </a:rPr>
              <a:t>3</a:t>
            </a:r>
            <a:r>
              <a:rPr lang="en-US" altLang="zh-CN" sz="1800" dirty="0">
                <a:latin typeface="Arial" panose="020B0604020202020204" pitchFamily="34" charset="0"/>
              </a:rPr>
              <a:t>/h</a:t>
            </a:r>
            <a:r>
              <a:rPr lang="zh-CN" altLang="en-US" sz="1800" dirty="0">
                <a:latin typeface="Arial" panose="020B0604020202020204" pitchFamily="34" charset="0"/>
              </a:rPr>
              <a:t>；中庭采用自然排烟系统时，应按上述排烟量和自然排烟窗（口）的风速不大于</a:t>
            </a:r>
            <a:r>
              <a:rPr lang="en-US" altLang="zh-CN" sz="1800" dirty="0">
                <a:latin typeface="Arial" panose="020B0604020202020204" pitchFamily="34" charset="0"/>
              </a:rPr>
              <a:t>0.5m/s</a:t>
            </a:r>
            <a:r>
              <a:rPr lang="zh-CN" altLang="en-US" sz="1800" dirty="0">
                <a:latin typeface="Arial" panose="020B0604020202020204" pitchFamily="34" charset="0"/>
              </a:rPr>
              <a:t>计算有效开窗面积；</a:t>
            </a:r>
          </a:p>
          <a:p>
            <a:pPr>
              <a:lnSpc>
                <a:spcPts val="3000"/>
              </a:lnSpc>
            </a:pPr>
            <a:r>
              <a:rPr lang="en-US" altLang="zh-CN" sz="1800" b="1" dirty="0">
                <a:latin typeface="Arial" panose="020B0604020202020204" pitchFamily="34" charset="0"/>
              </a:rPr>
              <a:t>      2  </a:t>
            </a:r>
            <a:r>
              <a:rPr lang="zh-CN" altLang="en-US" sz="1800" dirty="0">
                <a:latin typeface="Arial" panose="020B0604020202020204" pitchFamily="34" charset="0"/>
              </a:rPr>
              <a:t>当中庭周围场所不需设置排烟系统，仅在回廊设置排烟系统时，回廊的排烟量不应小于本标准第</a:t>
            </a:r>
            <a:r>
              <a:rPr lang="en-US" altLang="zh-CN" sz="1800" dirty="0">
                <a:latin typeface="Arial" panose="020B0604020202020204" pitchFamily="34" charset="0"/>
              </a:rPr>
              <a:t>4.6.3</a:t>
            </a:r>
            <a:r>
              <a:rPr lang="zh-CN" altLang="en-US" sz="1800" dirty="0">
                <a:latin typeface="Arial" panose="020B0604020202020204" pitchFamily="34" charset="0"/>
              </a:rPr>
              <a:t>条第</a:t>
            </a:r>
            <a:r>
              <a:rPr lang="en-US" altLang="zh-CN" sz="1800" dirty="0">
                <a:latin typeface="Arial" panose="020B0604020202020204" pitchFamily="34" charset="0"/>
              </a:rPr>
              <a:t>3</a:t>
            </a:r>
            <a:r>
              <a:rPr lang="zh-CN" altLang="en-US" sz="1800" dirty="0">
                <a:latin typeface="Arial" panose="020B0604020202020204" pitchFamily="34" charset="0"/>
              </a:rPr>
              <a:t>款的规定，中庭的排烟量不应小于</a:t>
            </a:r>
            <a:r>
              <a:rPr lang="en-US" altLang="zh-CN" sz="1800" dirty="0">
                <a:latin typeface="Arial" panose="020B0604020202020204" pitchFamily="34" charset="0"/>
              </a:rPr>
              <a:t>40,000m</a:t>
            </a:r>
            <a:r>
              <a:rPr lang="en-US" altLang="zh-CN" sz="1800" baseline="80000" dirty="0">
                <a:latin typeface="Arial" panose="020B0604020202020204" pitchFamily="34" charset="0"/>
              </a:rPr>
              <a:t>3</a:t>
            </a:r>
            <a:r>
              <a:rPr lang="en-US" altLang="zh-CN" sz="1800" dirty="0">
                <a:latin typeface="Arial" panose="020B0604020202020204" pitchFamily="34" charset="0"/>
              </a:rPr>
              <a:t>/h;</a:t>
            </a:r>
            <a:r>
              <a:rPr lang="zh-CN" altLang="en-US" sz="1800" dirty="0">
                <a:latin typeface="Arial" panose="020B0604020202020204" pitchFamily="34" charset="0"/>
              </a:rPr>
              <a:t>中庭采用自然排烟系统时，应按上述排烟量和自然排烟窗（口）的风速不大于</a:t>
            </a:r>
            <a:r>
              <a:rPr lang="en-US" altLang="zh-CN" sz="1800" dirty="0">
                <a:latin typeface="Arial" panose="020B0604020202020204" pitchFamily="34" charset="0"/>
              </a:rPr>
              <a:t>0.4m/s</a:t>
            </a:r>
            <a:r>
              <a:rPr lang="zh-CN" altLang="en-US" sz="1800" dirty="0">
                <a:latin typeface="Arial" panose="020B0604020202020204" pitchFamily="34" charset="0"/>
              </a:rPr>
              <a:t>计算有效开窗面积；</a:t>
            </a: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p:nvPr>
        </p:nvSpPr>
        <p:spPr>
          <a:xfrm>
            <a:off x="0" y="119063"/>
            <a:ext cx="35639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79875" name="Rectangle 3"/>
          <p:cNvSpPr>
            <a:spLocks noGrp="1"/>
          </p:cNvSpPr>
          <p:nvPr>
            <p:ph type="body"/>
          </p:nvPr>
        </p:nvSpPr>
        <p:spPr>
          <a:xfrm>
            <a:off x="179388" y="765175"/>
            <a:ext cx="8712200" cy="2663825"/>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a:lnSpc>
                <a:spcPts val="2600"/>
              </a:lnSpc>
            </a:pPr>
            <a:r>
              <a:rPr lang="en-US" altLang="zh-CN" sz="1600" b="1" dirty="0">
                <a:latin typeface="Arial" panose="020B0604020202020204" pitchFamily="34" charset="0"/>
              </a:rPr>
              <a:t>4.6.6  </a:t>
            </a:r>
            <a:r>
              <a:rPr lang="zh-CN" altLang="en-US" sz="1600" dirty="0">
                <a:latin typeface="Arial" panose="020B0604020202020204" pitchFamily="34" charset="0"/>
              </a:rPr>
              <a:t>除本标准第</a:t>
            </a:r>
            <a:r>
              <a:rPr lang="en-US" altLang="zh-CN" sz="1600" dirty="0">
                <a:latin typeface="Arial" panose="020B0604020202020204" pitchFamily="34" charset="0"/>
              </a:rPr>
              <a:t>4.6.3</a:t>
            </a:r>
            <a:r>
              <a:rPr lang="zh-CN" altLang="en-US" sz="1600" dirty="0">
                <a:latin typeface="Arial" panose="020B0604020202020204" pitchFamily="34" charset="0"/>
              </a:rPr>
              <a:t>条、第</a:t>
            </a:r>
            <a:r>
              <a:rPr lang="en-US" altLang="zh-CN" sz="1600" dirty="0">
                <a:latin typeface="Arial" panose="020B0604020202020204" pitchFamily="34" charset="0"/>
              </a:rPr>
              <a:t>4.6.5</a:t>
            </a:r>
            <a:r>
              <a:rPr lang="zh-CN" altLang="en-US" sz="1600" dirty="0">
                <a:latin typeface="Arial" panose="020B0604020202020204" pitchFamily="34" charset="0"/>
              </a:rPr>
              <a:t>条规定的场所外，其他场所的排烟量或自然排烟窗（口）面积应按照烟羽流类型，根据火灾热释放速率、清晰高度、烟羽流质量流量及烟羽流温度等参数计算确定。</a:t>
            </a:r>
            <a:endParaRPr lang="en-US" altLang="zh-CN" sz="1600" dirty="0">
              <a:latin typeface="Arial" panose="020B0604020202020204" pitchFamily="34" charset="0"/>
            </a:endParaRPr>
          </a:p>
          <a:p>
            <a:pPr>
              <a:lnSpc>
                <a:spcPts val="2600"/>
              </a:lnSpc>
            </a:pPr>
            <a:r>
              <a:rPr lang="en-US" altLang="zh-CN" sz="1600" b="1" dirty="0">
                <a:latin typeface="Arial" panose="020B0604020202020204" pitchFamily="34" charset="0"/>
              </a:rPr>
              <a:t>4.6.7  </a:t>
            </a:r>
            <a:r>
              <a:rPr lang="zh-CN" altLang="en-US" sz="1600" dirty="0">
                <a:latin typeface="Arial" panose="020B0604020202020204" pitchFamily="34" charset="0"/>
              </a:rPr>
              <a:t>各类场所的火灾热释放速率可按本标准第</a:t>
            </a:r>
            <a:r>
              <a:rPr lang="en-US" altLang="zh-CN" sz="1600" dirty="0">
                <a:latin typeface="Arial" panose="020B0604020202020204" pitchFamily="34" charset="0"/>
              </a:rPr>
              <a:t>4.6.10</a:t>
            </a:r>
            <a:r>
              <a:rPr lang="zh-CN" altLang="en-US" sz="1600" dirty="0">
                <a:latin typeface="Arial" panose="020B0604020202020204" pitchFamily="34" charset="0"/>
              </a:rPr>
              <a:t>条的规定计算且不应小于表</a:t>
            </a:r>
            <a:r>
              <a:rPr lang="en-US" altLang="zh-CN" sz="1600" dirty="0">
                <a:latin typeface="Arial" panose="020B0604020202020204" pitchFamily="34" charset="0"/>
              </a:rPr>
              <a:t>4.6.7</a:t>
            </a:r>
            <a:r>
              <a:rPr lang="zh-CN" altLang="en-US" sz="1600" dirty="0">
                <a:latin typeface="Arial" panose="020B0604020202020204" pitchFamily="34" charset="0"/>
              </a:rPr>
              <a:t>规定的值。设置自动喷水灭火系统（简称喷淋）的场所，其室内净高大于</a:t>
            </a:r>
            <a:r>
              <a:rPr lang="en-US" altLang="zh-CN" sz="1600" dirty="0">
                <a:latin typeface="Arial" panose="020B0604020202020204" pitchFamily="34" charset="0"/>
              </a:rPr>
              <a:t>8m</a:t>
            </a:r>
            <a:r>
              <a:rPr lang="zh-CN" altLang="en-US" sz="1600" dirty="0">
                <a:latin typeface="Arial" panose="020B0604020202020204" pitchFamily="34" charset="0"/>
              </a:rPr>
              <a:t>时，应按无喷淋场所对待。</a:t>
            </a:r>
            <a:endParaRPr lang="en-US" altLang="zh-CN" sz="1600" dirty="0">
              <a:latin typeface="Arial" panose="020B0604020202020204" pitchFamily="34" charset="0"/>
            </a:endParaRPr>
          </a:p>
          <a:p>
            <a:pPr>
              <a:lnSpc>
                <a:spcPts val="3200"/>
              </a:lnSpc>
            </a:pPr>
            <a:r>
              <a:rPr lang="zh-CN" altLang="en-US" sz="1800" b="1" dirty="0"/>
              <a:t>                                </a:t>
            </a:r>
            <a:r>
              <a:rPr lang="zh-CN" altLang="en-US" sz="1600" b="1" dirty="0"/>
              <a:t>表</a:t>
            </a:r>
            <a:r>
              <a:rPr lang="en-US" altLang="zh-CN" sz="1600" b="1" dirty="0"/>
              <a:t>4.6.7 </a:t>
            </a:r>
            <a:r>
              <a:rPr lang="zh-CN" altLang="en-US" sz="1600" b="1" dirty="0"/>
              <a:t>火灾达到稳态时的热释放速率</a:t>
            </a:r>
            <a:endParaRPr lang="en-US" altLang="zh-CN" sz="1600" b="1" dirty="0"/>
          </a:p>
          <a:p>
            <a:pPr>
              <a:lnSpc>
                <a:spcPts val="3200"/>
              </a:lnSpc>
            </a:pPr>
            <a:endParaRPr lang="zh-CN" altLang="en-US" sz="1800" dirty="0">
              <a:latin typeface="Arial" panose="020B0604020202020204" pitchFamily="34" charset="0"/>
            </a:endParaRPr>
          </a:p>
          <a:p>
            <a:pPr>
              <a:lnSpc>
                <a:spcPts val="3365"/>
              </a:lnSpc>
            </a:pPr>
            <a:endParaRPr lang="en-US" altLang="zh-CN" sz="1800"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graphicFrame>
        <p:nvGraphicFramePr>
          <p:cNvPr id="3" name="表格 2"/>
          <p:cNvGraphicFramePr>
            <a:graphicFrameLocks noGrp="1"/>
          </p:cNvGraphicFramePr>
          <p:nvPr/>
        </p:nvGraphicFramePr>
        <p:xfrm>
          <a:off x="1403350" y="3716338"/>
          <a:ext cx="5799138" cy="2971800"/>
        </p:xfrm>
        <a:graphic>
          <a:graphicData uri="http://schemas.openxmlformats.org/drawingml/2006/table">
            <a:tbl>
              <a:tblPr>
                <a:tableStyleId>{5C22544A-7EE6-4342-B048-85BDC9FD1C3A}</a:tableStyleId>
              </a:tblPr>
              <a:tblGrid>
                <a:gridCol w="2032524"/>
                <a:gridCol w="2032524"/>
                <a:gridCol w="1734090"/>
              </a:tblGrid>
              <a:tr h="204937">
                <a:tc>
                  <a:txBody>
                    <a:bodyPr/>
                    <a:lstStyle/>
                    <a:p>
                      <a:pPr algn="ctr">
                        <a:lnSpc>
                          <a:spcPct val="150000"/>
                        </a:lnSpc>
                        <a:spcAft>
                          <a:spcPts val="0"/>
                        </a:spcAft>
                      </a:pPr>
                      <a:r>
                        <a:rPr lang="zh-CN" sz="1000" kern="100" dirty="0">
                          <a:effectLst/>
                        </a:rPr>
                        <a:t>建筑类别</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a:effectLst/>
                        </a:rPr>
                        <a:t>喷淋设置情况</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a:effectLst/>
                        </a:rPr>
                        <a:t>热释放速率</a:t>
                      </a:r>
                      <a:r>
                        <a:rPr lang="en-US" sz="1000" kern="100">
                          <a:effectLst/>
                        </a:rPr>
                        <a:t>Q(MW)</a:t>
                      </a:r>
                      <a:endParaRPr lang="zh-CN" sz="1000" kern="10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dirty="0">
                          <a:effectLst/>
                        </a:rPr>
                        <a:t>办公室、教室、客房、走道</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a:effectLst/>
                        </a:rPr>
                        <a:t>无喷淋</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6.0</a:t>
                      </a:r>
                      <a:endParaRPr lang="zh-CN" sz="1000" kern="10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a:effectLst/>
                        </a:rPr>
                        <a:t>有喷淋</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1.5</a:t>
                      </a:r>
                      <a:endParaRPr lang="zh-CN" sz="1000" kern="10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dirty="0">
                          <a:effectLst/>
                        </a:rPr>
                        <a:t>商店、展览厅</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a:effectLst/>
                        </a:rPr>
                        <a:t>无喷淋</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10.0</a:t>
                      </a:r>
                      <a:endParaRPr lang="zh-CN" sz="1000" kern="10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dirty="0">
                          <a:effectLst/>
                        </a:rPr>
                        <a:t>有喷淋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3.0</a:t>
                      </a:r>
                      <a:endParaRPr lang="zh-CN" sz="1000" kern="10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a:effectLst/>
                        </a:rPr>
                        <a:t>其他公共场所</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dirty="0">
                          <a:effectLst/>
                        </a:rPr>
                        <a:t>无喷淋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8.0</a:t>
                      </a:r>
                      <a:endParaRPr lang="zh-CN" sz="1000" kern="10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dirty="0">
                          <a:effectLst/>
                        </a:rPr>
                        <a:t>有喷淋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2.5</a:t>
                      </a:r>
                      <a:endParaRPr lang="zh-CN" sz="1000" kern="10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a:effectLst/>
                        </a:rPr>
                        <a:t>汽车库</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dirty="0">
                          <a:effectLst/>
                        </a:rPr>
                        <a:t>无喷淋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3.0</a:t>
                      </a:r>
                      <a:endParaRPr lang="zh-CN" sz="1000" kern="10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dirty="0">
                          <a:effectLst/>
                        </a:rPr>
                        <a:t>有喷淋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a:effectLst/>
                        </a:rPr>
                        <a:t>1.5</a:t>
                      </a:r>
                      <a:endParaRPr lang="zh-CN" sz="1000" kern="10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a:effectLst/>
                        </a:rPr>
                        <a:t>厂房</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dirty="0">
                          <a:effectLst/>
                        </a:rPr>
                        <a:t>无喷淋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dirty="0">
                          <a:effectLst/>
                        </a:rPr>
                        <a:t>8.0</a:t>
                      </a:r>
                      <a:endParaRPr lang="zh-CN" sz="1000" kern="100" dirty="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a:effectLst/>
                        </a:rPr>
                        <a:t>有喷淋</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dirty="0">
                          <a:effectLst/>
                        </a:rPr>
                        <a:t>2.5</a:t>
                      </a:r>
                      <a:endParaRPr lang="zh-CN" sz="1000" kern="100" dirty="0">
                        <a:effectLst/>
                        <a:latin typeface="Times New Roman" panose="02020603050405020304"/>
                        <a:ea typeface="宋体" panose="02010600030101010101" pitchFamily="2" charset="-122"/>
                      </a:endParaRPr>
                    </a:p>
                  </a:txBody>
                  <a:tcPr marL="68576" marR="68576" marT="0" marB="0"/>
                </a:tc>
              </a:tr>
              <a:tr h="204937">
                <a:tc rowSpan="2">
                  <a:txBody>
                    <a:bodyPr/>
                    <a:lstStyle/>
                    <a:p>
                      <a:pPr algn="ctr">
                        <a:lnSpc>
                          <a:spcPct val="150000"/>
                        </a:lnSpc>
                        <a:spcAft>
                          <a:spcPts val="0"/>
                        </a:spcAft>
                      </a:pPr>
                      <a:r>
                        <a:rPr lang="zh-CN" sz="1000" kern="100" dirty="0">
                          <a:effectLst/>
                        </a:rPr>
                        <a:t>仓库</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zh-CN" sz="1000" kern="100">
                          <a:effectLst/>
                        </a:rPr>
                        <a:t>无喷淋</a:t>
                      </a:r>
                      <a:endParaRPr lang="zh-CN" sz="1000" kern="10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dirty="0">
                          <a:effectLst/>
                        </a:rPr>
                        <a:t>20.0</a:t>
                      </a:r>
                      <a:endParaRPr lang="zh-CN" sz="1000" kern="100" dirty="0">
                        <a:effectLst/>
                        <a:latin typeface="Times New Roman" panose="02020603050405020304"/>
                        <a:ea typeface="宋体" panose="02010600030101010101" pitchFamily="2" charset="-122"/>
                      </a:endParaRPr>
                    </a:p>
                  </a:txBody>
                  <a:tcPr marL="68576" marR="68576" marT="0" marB="0"/>
                </a:tc>
              </a:tr>
              <a:tr h="204937">
                <a:tc vMerge="1">
                  <a:txBody>
                    <a:bodyPr/>
                    <a:lstStyle/>
                    <a:p>
                      <a:endParaRPr lang="zh-CN"/>
                    </a:p>
                  </a:txBody>
                  <a:tcPr/>
                </a:tc>
                <a:tc>
                  <a:txBody>
                    <a:bodyPr/>
                    <a:lstStyle/>
                    <a:p>
                      <a:pPr algn="ctr">
                        <a:lnSpc>
                          <a:spcPct val="150000"/>
                        </a:lnSpc>
                        <a:spcAft>
                          <a:spcPts val="0"/>
                        </a:spcAft>
                      </a:pPr>
                      <a:r>
                        <a:rPr lang="zh-CN" sz="1000" kern="100" dirty="0">
                          <a:effectLst/>
                        </a:rPr>
                        <a:t>有喷淋</a:t>
                      </a:r>
                      <a:endParaRPr lang="zh-CN" sz="1000" kern="100" dirty="0">
                        <a:effectLst/>
                        <a:latin typeface="Times New Roman" panose="02020603050405020304"/>
                        <a:ea typeface="宋体" panose="02010600030101010101" pitchFamily="2" charset="-122"/>
                      </a:endParaRPr>
                    </a:p>
                  </a:txBody>
                  <a:tcPr marL="68576" marR="68576" marT="0" marB="0"/>
                </a:tc>
                <a:tc>
                  <a:txBody>
                    <a:bodyPr/>
                    <a:lstStyle/>
                    <a:p>
                      <a:pPr algn="ctr">
                        <a:lnSpc>
                          <a:spcPct val="150000"/>
                        </a:lnSpc>
                        <a:spcAft>
                          <a:spcPts val="0"/>
                        </a:spcAft>
                      </a:pPr>
                      <a:r>
                        <a:rPr lang="en-US" sz="1000" kern="100" dirty="0">
                          <a:effectLst/>
                        </a:rPr>
                        <a:t>4.0</a:t>
                      </a:r>
                      <a:endParaRPr lang="zh-CN" sz="1000" kern="100" dirty="0">
                        <a:effectLst/>
                        <a:latin typeface="Times New Roman" panose="02020603050405020304"/>
                        <a:ea typeface="宋体" panose="02010600030101010101" pitchFamily="2" charset="-122"/>
                      </a:endParaRPr>
                    </a:p>
                  </a:txBody>
                  <a:tcPr marL="68576" marR="68576" marT="0" marB="0"/>
                </a:tc>
              </a:tr>
            </a:tbl>
          </a:graphicData>
        </a:graphic>
      </p:graphicFrame>
    </p:spTree>
  </p:cSld>
  <p:clrMapOvr>
    <a:masterClrMapping/>
  </p:clrMapOvr>
  <p:transition spd="slow">
    <p:cu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p:nvPr>
        </p:nvSpPr>
        <p:spPr>
          <a:xfrm>
            <a:off x="0" y="119063"/>
            <a:ext cx="34925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80899" name="Rectangle 3"/>
          <p:cNvSpPr>
            <a:spLocks noGrp="1"/>
          </p:cNvSpPr>
          <p:nvPr>
            <p:ph type="body"/>
          </p:nvPr>
        </p:nvSpPr>
        <p:spPr>
          <a:xfrm>
            <a:off x="179388" y="765175"/>
            <a:ext cx="8712200" cy="1871663"/>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r>
              <a:rPr lang="en-US" altLang="zh-CN" sz="2800" b="1" dirty="0"/>
              <a:t> </a:t>
            </a:r>
          </a:p>
          <a:p>
            <a:r>
              <a:rPr lang="en-US" altLang="zh-CN" sz="2400" b="1" dirty="0"/>
              <a:t>4.6  </a:t>
            </a:r>
            <a:r>
              <a:rPr lang="zh-CN" altLang="en-US" sz="2400" b="1" dirty="0"/>
              <a:t>排烟系统设计计算</a:t>
            </a:r>
            <a:endParaRPr lang="en-US" altLang="zh-CN" sz="2400" b="1" dirty="0"/>
          </a:p>
          <a:p>
            <a:pPr>
              <a:lnSpc>
                <a:spcPts val="3500"/>
              </a:lnSpc>
            </a:pPr>
            <a:r>
              <a:rPr lang="en-US" altLang="zh-CN" sz="1800" b="1" dirty="0">
                <a:latin typeface="Arial" panose="020B0604020202020204" pitchFamily="34" charset="0"/>
              </a:rPr>
              <a:t>4.6.8 </a:t>
            </a:r>
            <a:r>
              <a:rPr lang="en-US" altLang="zh-CN" sz="1800" dirty="0">
                <a:latin typeface="Arial" panose="020B0604020202020204" pitchFamily="34" charset="0"/>
              </a:rPr>
              <a:t> </a:t>
            </a:r>
            <a:r>
              <a:rPr lang="zh-CN" altLang="en-US" sz="1800" dirty="0">
                <a:latin typeface="Arial" panose="020B0604020202020204" pitchFamily="34" charset="0"/>
              </a:rPr>
              <a:t>当储烟仓的烟层与周围空气温差小于</a:t>
            </a:r>
            <a:r>
              <a:rPr lang="en-US" altLang="zh-CN" sz="1800" dirty="0">
                <a:latin typeface="Arial" panose="020B0604020202020204" pitchFamily="34" charset="0"/>
              </a:rPr>
              <a:t>15</a:t>
            </a:r>
            <a:r>
              <a:rPr lang="zh-CN" altLang="en-US" sz="1800" dirty="0">
                <a:latin typeface="Arial" panose="020B0604020202020204" pitchFamily="34" charset="0"/>
              </a:rPr>
              <a:t>℃时，应通过降低排烟口的位置等措施重新调整排烟设计。</a:t>
            </a: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pic>
        <p:nvPicPr>
          <p:cNvPr id="80900" name="Picture 2"/>
          <p:cNvPicPr>
            <a:picLocks noChangeAspect="1"/>
          </p:cNvPicPr>
          <p:nvPr/>
        </p:nvPicPr>
        <p:blipFill>
          <a:blip r:embed="rId2"/>
          <a:stretch>
            <a:fillRect/>
          </a:stretch>
        </p:blipFill>
        <p:spPr>
          <a:xfrm>
            <a:off x="468313" y="3011488"/>
            <a:ext cx="7900987" cy="3244850"/>
          </a:xfrm>
          <a:prstGeom prst="rect">
            <a:avLst/>
          </a:prstGeom>
          <a:noFill/>
          <a:ln w="9525">
            <a:noFill/>
          </a:ln>
        </p:spPr>
      </p:pic>
      <p:pic>
        <p:nvPicPr>
          <p:cNvPr id="80901" name="Picture 3"/>
          <p:cNvPicPr>
            <a:picLocks noChangeAspect="1"/>
          </p:cNvPicPr>
          <p:nvPr/>
        </p:nvPicPr>
        <p:blipFill>
          <a:blip r:embed="rId3"/>
          <a:stretch>
            <a:fillRect/>
          </a:stretch>
        </p:blipFill>
        <p:spPr>
          <a:xfrm>
            <a:off x="2736850" y="4289425"/>
            <a:ext cx="1695450" cy="420688"/>
          </a:xfrm>
          <a:prstGeom prst="rect">
            <a:avLst/>
          </a:prstGeom>
          <a:noFill/>
          <a:ln w="9525">
            <a:noFill/>
          </a:ln>
        </p:spPr>
      </p:pic>
      <p:pic>
        <p:nvPicPr>
          <p:cNvPr id="80902" name="Picture 4"/>
          <p:cNvPicPr>
            <a:picLocks noChangeAspect="1"/>
          </p:cNvPicPr>
          <p:nvPr/>
        </p:nvPicPr>
        <p:blipFill>
          <a:blip r:embed="rId4"/>
          <a:stretch>
            <a:fillRect/>
          </a:stretch>
        </p:blipFill>
        <p:spPr>
          <a:xfrm>
            <a:off x="1250950" y="4941888"/>
            <a:ext cx="323850" cy="360362"/>
          </a:xfrm>
          <a:prstGeom prst="rect">
            <a:avLst/>
          </a:prstGeom>
          <a:noFill/>
          <a:ln w="9525">
            <a:noFill/>
          </a:ln>
        </p:spPr>
      </p:pic>
    </p:spTree>
  </p:cSld>
  <p:clrMapOvr>
    <a:masterClrMapping/>
  </p:clrMapOvr>
  <p:transition spd="slow">
    <p:cu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a:xfrm>
            <a:off x="0" y="117475"/>
            <a:ext cx="3419475"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81923" name="Rectangle 3"/>
          <p:cNvSpPr>
            <a:spLocks noGrp="1"/>
          </p:cNvSpPr>
          <p:nvPr>
            <p:ph type="body"/>
          </p:nvPr>
        </p:nvSpPr>
        <p:spPr>
          <a:xfrm>
            <a:off x="179388" y="765175"/>
            <a:ext cx="8388350" cy="579438"/>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p>
          <a:p>
            <a:endParaRPr lang="en-US" altLang="zh-CN" sz="2600" b="1" dirty="0"/>
          </a:p>
        </p:txBody>
      </p:sp>
      <p:sp>
        <p:nvSpPr>
          <p:cNvPr id="81924" name="矩形 1"/>
          <p:cNvSpPr/>
          <p:nvPr/>
        </p:nvSpPr>
        <p:spPr>
          <a:xfrm>
            <a:off x="571500" y="1844675"/>
            <a:ext cx="8072438" cy="3298825"/>
          </a:xfrm>
          <a:prstGeom prst="rect">
            <a:avLst/>
          </a:prstGeom>
          <a:noFill/>
          <a:ln w="9525">
            <a:noFill/>
          </a:ln>
        </p:spPr>
        <p:txBody>
          <a:bodyPr>
            <a:spAutoFit/>
          </a:bodyPr>
          <a:lstStyle/>
          <a:p>
            <a:pPr eaLnBrk="0" hangingPunct="0">
              <a:lnSpc>
                <a:spcPts val="3365"/>
              </a:lnSpc>
            </a:pPr>
            <a:r>
              <a:rPr lang="en-US" altLang="zh-CN" sz="2800" b="1" dirty="0">
                <a:latin typeface="Arial" panose="020B0604020202020204" pitchFamily="34" charset="0"/>
              </a:rPr>
              <a:t>4.6.10  </a:t>
            </a:r>
            <a:r>
              <a:rPr lang="zh-CN" altLang="en-US" sz="2800" dirty="0">
                <a:latin typeface="Arial" panose="020B0604020202020204" pitchFamily="34" charset="0"/>
              </a:rPr>
              <a:t>火灾热释放速率应按下式计算：</a:t>
            </a:r>
          </a:p>
          <a:p>
            <a:pPr eaLnBrk="0" latinLnBrk="1" hangingPunct="0">
              <a:lnSpc>
                <a:spcPts val="3365"/>
              </a:lnSpc>
            </a:pPr>
            <a:r>
              <a:rPr lang="en-US" altLang="zh-CN" sz="2800" dirty="0">
                <a:latin typeface="Arial" panose="020B0604020202020204" pitchFamily="34" charset="0"/>
              </a:rPr>
              <a:t>                                                                        (4.6.10)</a:t>
            </a:r>
            <a:endParaRPr lang="zh-CN" altLang="en-US" sz="2800" dirty="0">
              <a:latin typeface="Arial" panose="020B0604020202020204" pitchFamily="34" charset="0"/>
            </a:endParaRPr>
          </a:p>
          <a:p>
            <a:pPr eaLnBrk="0" hangingPunct="0">
              <a:lnSpc>
                <a:spcPts val="3365"/>
              </a:lnSpc>
            </a:pPr>
            <a:r>
              <a:rPr lang="zh-CN" altLang="en-US" sz="2800" dirty="0">
                <a:latin typeface="Arial" panose="020B0604020202020204" pitchFamily="34" charset="0"/>
              </a:rPr>
              <a:t>式中：    </a:t>
            </a:r>
            <a:r>
              <a:rPr lang="en-US" altLang="zh-CN" sz="2800" dirty="0">
                <a:latin typeface="Arial" panose="020B0604020202020204" pitchFamily="34" charset="0"/>
              </a:rPr>
              <a:t> ——</a:t>
            </a:r>
            <a:r>
              <a:rPr lang="zh-CN" altLang="en-US" sz="2800" dirty="0">
                <a:latin typeface="Arial" panose="020B0604020202020204" pitchFamily="34" charset="0"/>
              </a:rPr>
              <a:t>热释放速率</a:t>
            </a:r>
            <a:r>
              <a:rPr lang="en-US" altLang="zh-CN" sz="2800" dirty="0">
                <a:latin typeface="Arial" panose="020B0604020202020204" pitchFamily="34" charset="0"/>
              </a:rPr>
              <a:t>(kW)</a:t>
            </a:r>
            <a:r>
              <a:rPr lang="zh-CN" altLang="en-US" sz="2800" dirty="0">
                <a:latin typeface="Arial" panose="020B0604020202020204" pitchFamily="34" charset="0"/>
              </a:rPr>
              <a:t>；</a:t>
            </a:r>
          </a:p>
          <a:p>
            <a:pPr eaLnBrk="0" hangingPunct="0">
              <a:lnSpc>
                <a:spcPts val="3365"/>
              </a:lnSpc>
            </a:pPr>
            <a:r>
              <a:rPr lang="en-US" altLang="zh-CN" sz="2800" i="1" dirty="0">
                <a:latin typeface="Arial" panose="020B0604020202020204" pitchFamily="34" charset="0"/>
              </a:rPr>
              <a:t>            t</a:t>
            </a:r>
            <a:r>
              <a:rPr lang="en-US" altLang="zh-CN" sz="2800" i="1" baseline="0" dirty="0">
                <a:latin typeface="Arial" panose="020B0604020202020204" pitchFamily="34" charset="0"/>
              </a:rPr>
              <a:t> </a:t>
            </a:r>
            <a:r>
              <a:rPr lang="en-US" altLang="zh-CN" sz="2800" i="1" dirty="0">
                <a:latin typeface="Arial" panose="020B0604020202020204" pitchFamily="34" charset="0"/>
              </a:rPr>
              <a:t> </a:t>
            </a:r>
            <a:r>
              <a:rPr lang="en-US" altLang="zh-CN" sz="2800" dirty="0">
                <a:latin typeface="Arial" panose="020B0604020202020204" pitchFamily="34" charset="0"/>
              </a:rPr>
              <a:t>——</a:t>
            </a:r>
            <a:r>
              <a:rPr lang="zh-CN" altLang="en-US" sz="2800" dirty="0">
                <a:latin typeface="Arial" panose="020B0604020202020204" pitchFamily="34" charset="0"/>
              </a:rPr>
              <a:t>火灾增长时间</a:t>
            </a:r>
            <a:r>
              <a:rPr lang="en-US" altLang="zh-CN" sz="2800" dirty="0">
                <a:latin typeface="Arial" panose="020B0604020202020204" pitchFamily="34" charset="0"/>
              </a:rPr>
              <a:t>(s)</a:t>
            </a:r>
            <a:r>
              <a:rPr lang="zh-CN" altLang="en-US" sz="2800" dirty="0">
                <a:latin typeface="Arial" panose="020B0604020202020204" pitchFamily="34" charset="0"/>
              </a:rPr>
              <a:t>；</a:t>
            </a:r>
          </a:p>
          <a:p>
            <a:pPr eaLnBrk="0" hangingPunct="0">
              <a:lnSpc>
                <a:spcPts val="4000"/>
              </a:lnSpc>
            </a:pPr>
            <a:r>
              <a:rPr lang="en-US" altLang="zh-CN" sz="2800" dirty="0">
                <a:latin typeface="Arial" panose="020B0604020202020204" pitchFamily="34" charset="0"/>
              </a:rPr>
              <a:t>                ——</a:t>
            </a:r>
            <a:r>
              <a:rPr lang="zh-CN" altLang="en-US" sz="2800" dirty="0">
                <a:latin typeface="Arial" panose="020B0604020202020204" pitchFamily="34" charset="0"/>
              </a:rPr>
              <a:t>火灾增长系数</a:t>
            </a:r>
            <a:r>
              <a:rPr lang="en-US" altLang="zh-CN" sz="2800" dirty="0">
                <a:latin typeface="Arial" panose="020B0604020202020204" pitchFamily="34" charset="0"/>
              </a:rPr>
              <a:t>(</a:t>
            </a:r>
            <a:r>
              <a:rPr lang="zh-CN" altLang="en-US" sz="2800" dirty="0">
                <a:latin typeface="Arial" panose="020B0604020202020204" pitchFamily="34" charset="0"/>
              </a:rPr>
              <a:t>按表</a:t>
            </a:r>
            <a:r>
              <a:rPr lang="en-US" altLang="zh-CN" sz="2800" dirty="0">
                <a:latin typeface="Arial" panose="020B0604020202020204" pitchFamily="34" charset="0"/>
              </a:rPr>
              <a:t>4.6.10</a:t>
            </a:r>
            <a:r>
              <a:rPr lang="zh-CN" altLang="en-US" sz="2800" dirty="0">
                <a:latin typeface="Arial" panose="020B0604020202020204" pitchFamily="34" charset="0"/>
              </a:rPr>
              <a:t>取值</a:t>
            </a:r>
            <a:r>
              <a:rPr lang="en-US" altLang="zh-CN" sz="2800" dirty="0">
                <a:latin typeface="Arial" panose="020B0604020202020204" pitchFamily="34" charset="0"/>
              </a:rPr>
              <a:t>) </a:t>
            </a:r>
            <a:r>
              <a:rPr lang="zh-CN" altLang="en-US" sz="2800" dirty="0">
                <a:latin typeface="Arial" panose="020B0604020202020204" pitchFamily="34" charset="0"/>
              </a:rPr>
              <a:t>（</a:t>
            </a:r>
            <a:r>
              <a:rPr lang="en-US" altLang="zh-CN" sz="2800" dirty="0">
                <a:latin typeface="Arial" panose="020B0604020202020204" pitchFamily="34" charset="0"/>
              </a:rPr>
              <a:t>kW/s</a:t>
            </a:r>
            <a:r>
              <a:rPr lang="en-US" altLang="zh-CN" baseline="80000" dirty="0">
                <a:latin typeface="Arial" panose="020B0604020202020204" pitchFamily="34" charset="0"/>
              </a:rPr>
              <a:t>2</a:t>
            </a:r>
            <a:r>
              <a:rPr lang="zh-CN" altLang="en-US" sz="2800" dirty="0">
                <a:latin typeface="Arial" panose="020B0604020202020204" pitchFamily="34" charset="0"/>
              </a:rPr>
              <a:t>）。</a:t>
            </a:r>
            <a:endParaRPr lang="en-US" altLang="zh-CN" sz="2800" dirty="0">
              <a:latin typeface="Arial" panose="020B0604020202020204" pitchFamily="34" charset="0"/>
            </a:endParaRPr>
          </a:p>
          <a:p>
            <a:pPr algn="ctr" eaLnBrk="0" hangingPunct="0">
              <a:lnSpc>
                <a:spcPts val="4000"/>
              </a:lnSpc>
            </a:pPr>
            <a:r>
              <a:rPr lang="zh-CN" altLang="en-US" sz="2400" b="1" dirty="0">
                <a:latin typeface="Arial" panose="020B0604020202020204" pitchFamily="34" charset="0"/>
              </a:rPr>
              <a:t>表</a:t>
            </a:r>
            <a:r>
              <a:rPr lang="en-US" altLang="zh-CN" sz="2400" b="1" dirty="0">
                <a:latin typeface="Arial" panose="020B0604020202020204" pitchFamily="34" charset="0"/>
              </a:rPr>
              <a:t>4.6.10</a:t>
            </a:r>
            <a:r>
              <a:rPr lang="zh-CN" altLang="en-US" sz="2400" b="1" dirty="0">
                <a:latin typeface="Arial" panose="020B0604020202020204" pitchFamily="34" charset="0"/>
              </a:rPr>
              <a:t>火灾增长系数</a:t>
            </a:r>
          </a:p>
          <a:p>
            <a:pPr eaLnBrk="0" hangingPunct="0">
              <a:lnSpc>
                <a:spcPts val="3365"/>
              </a:lnSpc>
            </a:pPr>
            <a:endParaRPr lang="zh-CN" altLang="en-US" sz="2800" dirty="0">
              <a:latin typeface="Arial" panose="020B0604020202020204" pitchFamily="34" charset="0"/>
            </a:endParaRPr>
          </a:p>
        </p:txBody>
      </p:sp>
      <p:pic>
        <p:nvPicPr>
          <p:cNvPr id="81925" name="Picture 10" descr="C:\Users\wyt\AppData\Roaming\Tencent\Users\449693286\QQ\WinTemp\RichOle\8U48$K7P6K0)`LA~MFY6@13.png"/>
          <p:cNvPicPr>
            <a:picLocks noChangeAspect="1"/>
          </p:cNvPicPr>
          <p:nvPr/>
        </p:nvPicPr>
        <p:blipFill>
          <a:blip r:embed="rId2"/>
          <a:stretch>
            <a:fillRect/>
          </a:stretch>
        </p:blipFill>
        <p:spPr>
          <a:xfrm>
            <a:off x="2071688" y="2238375"/>
            <a:ext cx="1028700" cy="419100"/>
          </a:xfrm>
          <a:prstGeom prst="rect">
            <a:avLst/>
          </a:prstGeom>
          <a:noFill/>
          <a:ln w="9525">
            <a:noFill/>
          </a:ln>
        </p:spPr>
      </p:pic>
      <p:pic>
        <p:nvPicPr>
          <p:cNvPr id="81926" name="Picture 12" descr="C:\Users\wyt\AppData\Roaming\Tencent\Users\449693286\QQ\WinTemp\RichOle\3ULQ(C3$R@F}9TX%R4W7W%V.png"/>
          <p:cNvPicPr>
            <a:picLocks noChangeAspect="1"/>
          </p:cNvPicPr>
          <p:nvPr/>
        </p:nvPicPr>
        <p:blipFill>
          <a:blip r:embed="rId3"/>
          <a:stretch>
            <a:fillRect/>
          </a:stretch>
        </p:blipFill>
        <p:spPr>
          <a:xfrm>
            <a:off x="1371600" y="2657475"/>
            <a:ext cx="247650" cy="371475"/>
          </a:xfrm>
          <a:prstGeom prst="rect">
            <a:avLst/>
          </a:prstGeom>
          <a:noFill/>
          <a:ln w="9525">
            <a:noFill/>
          </a:ln>
        </p:spPr>
      </p:pic>
      <p:pic>
        <p:nvPicPr>
          <p:cNvPr id="81927" name="Picture 13" descr="C:\Users\wyt\AppData\Roaming\Tencent\Users\449693286\QQ\WinTemp\RichOle\K$(`K~RBCMI52H@S9)0YW0G.png"/>
          <p:cNvPicPr>
            <a:picLocks noChangeAspect="1"/>
          </p:cNvPicPr>
          <p:nvPr/>
        </p:nvPicPr>
        <p:blipFill>
          <a:blip r:embed="rId4"/>
          <a:stretch>
            <a:fillRect/>
          </a:stretch>
        </p:blipFill>
        <p:spPr>
          <a:xfrm>
            <a:off x="1463675" y="3635375"/>
            <a:ext cx="200025" cy="257175"/>
          </a:xfrm>
          <a:prstGeom prst="rect">
            <a:avLst/>
          </a:prstGeom>
          <a:noFill/>
          <a:ln w="9525">
            <a:noFill/>
          </a:ln>
        </p:spPr>
      </p:pic>
      <p:graphicFrame>
        <p:nvGraphicFramePr>
          <p:cNvPr id="21" name="表格 20"/>
          <p:cNvGraphicFramePr>
            <a:graphicFrameLocks noGrp="1"/>
          </p:cNvGraphicFramePr>
          <p:nvPr/>
        </p:nvGraphicFramePr>
        <p:xfrm>
          <a:off x="1390650" y="4508500"/>
          <a:ext cx="6143625" cy="1584324"/>
        </p:xfrm>
        <a:graphic>
          <a:graphicData uri="http://schemas.openxmlformats.org/drawingml/2006/table">
            <a:tbl>
              <a:tblPr/>
              <a:tblGrid>
                <a:gridCol w="1179072"/>
                <a:gridCol w="3173834"/>
                <a:gridCol w="1790719"/>
              </a:tblGrid>
              <a:tr h="408732">
                <a:tc>
                  <a:txBody>
                    <a:bodyPr/>
                    <a:lstStyle/>
                    <a:p>
                      <a:pPr indent="133350"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火灾类别</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典型的可燃材料</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200" kern="100">
                          <a:latin typeface="Times New Roman" panose="02020603050405020304"/>
                          <a:ea typeface="宋体" panose="02010600030101010101" pitchFamily="2" charset="-122"/>
                          <a:cs typeface="宋体" panose="02010600030101010101" pitchFamily="2" charset="-122"/>
                        </a:rPr>
                        <a:t>火灾增长系数（</a:t>
                      </a:r>
                      <a:r>
                        <a:rPr lang="en-US" sz="1200" kern="100">
                          <a:latin typeface="Times New Roman" panose="02020603050405020304"/>
                          <a:ea typeface="宋体" panose="02010600030101010101" pitchFamily="2" charset="-122"/>
                          <a:cs typeface="宋体" panose="02010600030101010101" pitchFamily="2" charset="-122"/>
                        </a:rPr>
                        <a:t>kW/s</a:t>
                      </a:r>
                      <a:r>
                        <a:rPr lang="en-US" sz="1200" kern="100" baseline="30000">
                          <a:latin typeface="Times New Roman" panose="02020603050405020304"/>
                          <a:ea typeface="宋体" panose="02010600030101010101" pitchFamily="2" charset="-122"/>
                          <a:cs typeface="宋体" panose="02010600030101010101" pitchFamily="2" charset="-122"/>
                        </a:rPr>
                        <a:t>2</a:t>
                      </a:r>
                      <a:r>
                        <a:rPr lang="zh-CN" sz="1200" kern="100">
                          <a:latin typeface="Times New Roman" panose="02020603050405020304"/>
                          <a:ea typeface="宋体" panose="02010600030101010101" pitchFamily="2" charset="-122"/>
                          <a:cs typeface="宋体" panose="02010600030101010101" pitchFamily="2" charset="-122"/>
                        </a:rPr>
                        <a:t>）</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596">
                <a:tc>
                  <a:txBody>
                    <a:bodyPr/>
                    <a:lstStyle/>
                    <a:p>
                      <a:pPr indent="133350"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慢速火</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硬木家具</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100">
                          <a:latin typeface="Times New Roman" panose="02020603050405020304"/>
                          <a:ea typeface="宋体" panose="02010600030101010101" pitchFamily="2" charset="-122"/>
                          <a:cs typeface="Times New Roman" panose="02020603050405020304"/>
                        </a:rPr>
                        <a:t>0.00278</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4926">
                <a:tc>
                  <a:txBody>
                    <a:bodyPr/>
                    <a:lstStyle/>
                    <a:p>
                      <a:pPr indent="133350" algn="ctr">
                        <a:spcAft>
                          <a:spcPts val="0"/>
                        </a:spcAft>
                      </a:pPr>
                      <a:r>
                        <a:rPr lang="zh-CN" sz="1200" kern="100">
                          <a:latin typeface="Times New Roman" panose="02020603050405020304"/>
                          <a:ea typeface="宋体" panose="02010600030101010101" pitchFamily="2" charset="-122"/>
                          <a:cs typeface="宋体" panose="02010600030101010101" pitchFamily="2" charset="-122"/>
                        </a:rPr>
                        <a:t>中速火</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棉质、聚酯垫子</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100">
                          <a:latin typeface="Times New Roman" panose="02020603050405020304"/>
                          <a:ea typeface="宋体" panose="02010600030101010101" pitchFamily="2" charset="-122"/>
                          <a:cs typeface="Times New Roman" panose="02020603050405020304"/>
                        </a:rPr>
                        <a:t>0.011</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576">
                <a:tc>
                  <a:txBody>
                    <a:bodyPr/>
                    <a:lstStyle/>
                    <a:p>
                      <a:pPr indent="133350" algn="ctr">
                        <a:spcAft>
                          <a:spcPts val="0"/>
                        </a:spcAft>
                      </a:pPr>
                      <a:r>
                        <a:rPr lang="zh-CN" sz="1200" kern="100">
                          <a:latin typeface="Times New Roman" panose="02020603050405020304"/>
                          <a:ea typeface="宋体" panose="02010600030101010101" pitchFamily="2" charset="-122"/>
                          <a:cs typeface="宋体" panose="02010600030101010101" pitchFamily="2" charset="-122"/>
                        </a:rPr>
                        <a:t>快速火</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1200" kern="100" dirty="0">
                          <a:latin typeface="Times New Roman" panose="02020603050405020304"/>
                          <a:ea typeface="宋体" panose="02010600030101010101" pitchFamily="2" charset="-122"/>
                          <a:cs typeface="宋体" panose="02010600030101010101" pitchFamily="2" charset="-122"/>
                        </a:rPr>
                        <a:t>装满的邮件袋、木制货架托盘、泡沫塑料</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100" dirty="0">
                          <a:latin typeface="Times New Roman" panose="02020603050405020304"/>
                          <a:ea typeface="宋体" panose="02010600030101010101" pitchFamily="2" charset="-122"/>
                          <a:cs typeface="Times New Roman" panose="02020603050405020304"/>
                        </a:rPr>
                        <a:t>0.044</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494">
                <a:tc>
                  <a:txBody>
                    <a:bodyPr/>
                    <a:lstStyle/>
                    <a:p>
                      <a:pPr indent="133350" algn="ctr">
                        <a:spcAft>
                          <a:spcPts val="0"/>
                        </a:spcAft>
                      </a:pPr>
                      <a:r>
                        <a:rPr lang="zh-CN" sz="1200" kern="100">
                          <a:latin typeface="Times New Roman" panose="02020603050405020304"/>
                          <a:ea typeface="宋体" panose="02010600030101010101" pitchFamily="2" charset="-122"/>
                          <a:cs typeface="宋体" panose="02010600030101010101" pitchFamily="2" charset="-122"/>
                        </a:rPr>
                        <a:t>超快速火</a:t>
                      </a:r>
                      <a:endParaRPr lang="zh-CN" sz="1200" kern="10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6680" algn="just">
                        <a:spcAft>
                          <a:spcPts val="0"/>
                        </a:spcAft>
                      </a:pPr>
                      <a:r>
                        <a:rPr lang="zh-CN" sz="1200" kern="100" dirty="0">
                          <a:latin typeface="Times New Roman" panose="02020603050405020304"/>
                          <a:ea typeface="宋体" panose="02010600030101010101" pitchFamily="2" charset="-122"/>
                          <a:cs typeface="宋体" panose="02010600030101010101" pitchFamily="2" charset="-122"/>
                        </a:rPr>
                        <a:t>池火、快速燃烧的装饰家具、轻质窗帘</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1200" kern="100" dirty="0">
                          <a:latin typeface="Times New Roman" panose="02020603050405020304"/>
                          <a:ea typeface="宋体" panose="02010600030101010101" pitchFamily="2" charset="-122"/>
                          <a:cs typeface="Times New Roman" panose="02020603050405020304"/>
                        </a:rPr>
                        <a:t>0.178</a:t>
                      </a:r>
                      <a:endParaRPr lang="zh-CN" sz="1200" kern="100" dirty="0">
                        <a:latin typeface="Times New Roman" panose="020206030504050203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u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p:nvPr>
        </p:nvSpPr>
        <p:spPr>
          <a:xfrm>
            <a:off x="142875" y="836613"/>
            <a:ext cx="8388350" cy="1439862"/>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r>
              <a:rPr lang="en-US" altLang="zh-CN" sz="1800" b="1" dirty="0"/>
              <a:t>4.6.11  </a:t>
            </a:r>
            <a:r>
              <a:rPr lang="zh-CN" altLang="en-US" sz="1800" dirty="0"/>
              <a:t>烟羽流质量流量计算宜符合下列规定：</a:t>
            </a:r>
          </a:p>
        </p:txBody>
      </p:sp>
      <p:pic>
        <p:nvPicPr>
          <p:cNvPr id="82947" name="Picture 2" descr="C:\Users\wyt\Desktop\QQ图片20180714230547.png"/>
          <p:cNvPicPr>
            <a:picLocks noChangeAspect="1"/>
          </p:cNvPicPr>
          <p:nvPr/>
        </p:nvPicPr>
        <p:blipFill>
          <a:blip r:embed="rId2"/>
          <a:stretch>
            <a:fillRect/>
          </a:stretch>
        </p:blipFill>
        <p:spPr>
          <a:xfrm>
            <a:off x="311150" y="2276475"/>
            <a:ext cx="7299325" cy="3960813"/>
          </a:xfrm>
          <a:prstGeom prst="rect">
            <a:avLst/>
          </a:prstGeom>
          <a:noFill/>
          <a:ln w="9525">
            <a:noFill/>
          </a:ln>
        </p:spPr>
      </p:pic>
      <p:pic>
        <p:nvPicPr>
          <p:cNvPr id="82948" name="Picture 4" descr="C:\Users\wyt\AppData\Roaming\Tencent\Users\449693286\QQ\WinTemp\RichOle\M0UR}UGE`%TXLD1S$[58(I5.png"/>
          <p:cNvPicPr>
            <a:picLocks noChangeAspect="1"/>
          </p:cNvPicPr>
          <p:nvPr/>
        </p:nvPicPr>
        <p:blipFill>
          <a:blip r:embed="rId3"/>
          <a:stretch>
            <a:fillRect/>
          </a:stretch>
        </p:blipFill>
        <p:spPr>
          <a:xfrm>
            <a:off x="6076950" y="1989138"/>
            <a:ext cx="3067050" cy="2971800"/>
          </a:xfrm>
          <a:prstGeom prst="rect">
            <a:avLst/>
          </a:prstGeom>
          <a:noFill/>
          <a:ln w="9525">
            <a:noFill/>
          </a:ln>
        </p:spPr>
      </p:pic>
      <p:sp>
        <p:nvSpPr>
          <p:cNvPr id="82949" name="Rectangle 2"/>
          <p:cNvSpPr>
            <a:spLocks noGrp="1"/>
          </p:cNvSpPr>
          <p:nvPr>
            <p:ph type="title"/>
          </p:nvPr>
        </p:nvSpPr>
        <p:spPr>
          <a:xfrm>
            <a:off x="0" y="117475"/>
            <a:ext cx="3348038"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p:nvPr>
        </p:nvSpPr>
        <p:spPr>
          <a:xfrm>
            <a:off x="66675" y="981075"/>
            <a:ext cx="8388350" cy="449263"/>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r>
              <a:rPr lang="en-US" altLang="zh-CN" sz="1800" b="1" dirty="0"/>
              <a:t>4.6.11  </a:t>
            </a:r>
            <a:r>
              <a:rPr lang="zh-CN" altLang="en-US" sz="1800" dirty="0"/>
              <a:t>烟羽流质量流量计算宜符合下列规定：</a:t>
            </a:r>
          </a:p>
        </p:txBody>
      </p:sp>
      <p:pic>
        <p:nvPicPr>
          <p:cNvPr id="83971" name="Picture 3" descr="C:\Users\wyt\Desktop\QQ图片20180714230909.png"/>
          <p:cNvPicPr>
            <a:picLocks noChangeAspect="1"/>
          </p:cNvPicPr>
          <p:nvPr/>
        </p:nvPicPr>
        <p:blipFill>
          <a:blip r:embed="rId2"/>
          <a:stretch>
            <a:fillRect/>
          </a:stretch>
        </p:blipFill>
        <p:spPr>
          <a:xfrm>
            <a:off x="482600" y="2492375"/>
            <a:ext cx="7586663" cy="3311525"/>
          </a:xfrm>
          <a:prstGeom prst="rect">
            <a:avLst/>
          </a:prstGeom>
          <a:noFill/>
          <a:ln w="9525">
            <a:noFill/>
          </a:ln>
        </p:spPr>
      </p:pic>
      <p:pic>
        <p:nvPicPr>
          <p:cNvPr id="83972" name="Picture 4"/>
          <p:cNvPicPr>
            <a:picLocks noChangeAspect="1"/>
          </p:cNvPicPr>
          <p:nvPr/>
        </p:nvPicPr>
        <p:blipFill>
          <a:blip r:embed="rId3"/>
          <a:stretch>
            <a:fillRect/>
          </a:stretch>
        </p:blipFill>
        <p:spPr>
          <a:xfrm>
            <a:off x="4932363" y="3716338"/>
            <a:ext cx="3862387" cy="2419350"/>
          </a:xfrm>
          <a:prstGeom prst="rect">
            <a:avLst/>
          </a:prstGeom>
          <a:noFill/>
          <a:ln w="9525">
            <a:noFill/>
          </a:ln>
        </p:spPr>
      </p:pic>
      <p:pic>
        <p:nvPicPr>
          <p:cNvPr id="83973" name="Picture 5"/>
          <p:cNvPicPr>
            <a:picLocks noChangeAspect="1"/>
          </p:cNvPicPr>
          <p:nvPr/>
        </p:nvPicPr>
        <p:blipFill>
          <a:blip r:embed="rId4"/>
          <a:stretch>
            <a:fillRect/>
          </a:stretch>
        </p:blipFill>
        <p:spPr>
          <a:xfrm>
            <a:off x="0" y="-100012"/>
            <a:ext cx="3346450" cy="963612"/>
          </a:xfrm>
          <a:prstGeom prst="rect">
            <a:avLst/>
          </a:prstGeom>
          <a:noFill/>
          <a:ln w="9525">
            <a:noFill/>
          </a:ln>
        </p:spPr>
      </p:pic>
    </p:spTree>
  </p:cSld>
  <p:clrMapOvr>
    <a:masterClrMapping/>
  </p:clrMapOvr>
  <p:transition spd="slow">
    <p:cu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p:nvPr>
        </p:nvSpPr>
        <p:spPr>
          <a:xfrm>
            <a:off x="173038" y="908050"/>
            <a:ext cx="8388350" cy="1296988"/>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r>
              <a:rPr lang="en-US" altLang="zh-CN" sz="1800" b="1" dirty="0"/>
              <a:t>4.6.11  </a:t>
            </a:r>
            <a:r>
              <a:rPr lang="zh-CN" altLang="en-US" sz="1800" dirty="0"/>
              <a:t>烟羽流质量流量计算宜符合下列规定：</a:t>
            </a:r>
          </a:p>
        </p:txBody>
      </p:sp>
      <p:pic>
        <p:nvPicPr>
          <p:cNvPr id="84995" name="Picture 2" descr="C:\Users\wyt\Desktop\QQ图片20180714231518.png"/>
          <p:cNvPicPr>
            <a:picLocks noChangeAspect="1"/>
          </p:cNvPicPr>
          <p:nvPr/>
        </p:nvPicPr>
        <p:blipFill>
          <a:blip r:embed="rId2"/>
          <a:stretch>
            <a:fillRect/>
          </a:stretch>
        </p:blipFill>
        <p:spPr>
          <a:xfrm>
            <a:off x="514350" y="2205038"/>
            <a:ext cx="7315200" cy="3816350"/>
          </a:xfrm>
          <a:prstGeom prst="rect">
            <a:avLst/>
          </a:prstGeom>
          <a:noFill/>
          <a:ln w="9525">
            <a:noFill/>
          </a:ln>
        </p:spPr>
      </p:pic>
      <p:pic>
        <p:nvPicPr>
          <p:cNvPr id="84996" name="Picture 8" descr="C:\Users\wyt\AppData\Roaming\Tencent\Users\449693286\QQ\WinTemp\RichOle\CR6Z(EDW%7]P(J@O{94GZHY.png"/>
          <p:cNvPicPr>
            <a:picLocks noChangeAspect="1"/>
          </p:cNvPicPr>
          <p:nvPr/>
        </p:nvPicPr>
        <p:blipFill>
          <a:blip r:embed="rId3"/>
          <a:stretch>
            <a:fillRect/>
          </a:stretch>
        </p:blipFill>
        <p:spPr>
          <a:xfrm>
            <a:off x="5500688" y="6286500"/>
            <a:ext cx="2657475" cy="571500"/>
          </a:xfrm>
          <a:prstGeom prst="rect">
            <a:avLst/>
          </a:prstGeom>
          <a:noFill/>
          <a:ln w="9525">
            <a:noFill/>
          </a:ln>
        </p:spPr>
      </p:pic>
      <p:pic>
        <p:nvPicPr>
          <p:cNvPr id="84997" name="Picture 2"/>
          <p:cNvPicPr>
            <a:picLocks noChangeAspect="1"/>
          </p:cNvPicPr>
          <p:nvPr/>
        </p:nvPicPr>
        <p:blipFill>
          <a:blip r:embed="rId4"/>
          <a:stretch>
            <a:fillRect/>
          </a:stretch>
        </p:blipFill>
        <p:spPr>
          <a:xfrm>
            <a:off x="5003800" y="3925888"/>
            <a:ext cx="3843338" cy="2330450"/>
          </a:xfrm>
          <a:prstGeom prst="rect">
            <a:avLst/>
          </a:prstGeom>
          <a:noFill/>
          <a:ln w="9525">
            <a:noFill/>
          </a:ln>
        </p:spPr>
      </p:pic>
      <p:sp>
        <p:nvSpPr>
          <p:cNvPr id="84998" name="Rectangle 2"/>
          <p:cNvSpPr>
            <a:spLocks noGrp="1"/>
          </p:cNvSpPr>
          <p:nvPr>
            <p:ph type="title"/>
          </p:nvPr>
        </p:nvSpPr>
        <p:spPr>
          <a:xfrm>
            <a:off x="0" y="117475"/>
            <a:ext cx="3419475" cy="503238"/>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p:nvPr>
        </p:nvSpPr>
        <p:spPr>
          <a:xfrm>
            <a:off x="198438" y="1060450"/>
            <a:ext cx="8388350" cy="449263"/>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r>
              <a:rPr lang="en-US" altLang="zh-CN" sz="1800" b="1" dirty="0"/>
              <a:t>4.6.12   </a:t>
            </a:r>
            <a:r>
              <a:rPr lang="zh-CN" altLang="en-US" sz="1800" dirty="0"/>
              <a:t>烟层平均温度与环境温度的差应按下式计算或按本标准附录</a:t>
            </a:r>
            <a:r>
              <a:rPr lang="en-US" altLang="zh-CN" sz="1800" dirty="0"/>
              <a:t>A</a:t>
            </a:r>
            <a:r>
              <a:rPr lang="zh-CN" altLang="en-US" sz="1800" dirty="0"/>
              <a:t>中表</a:t>
            </a:r>
            <a:r>
              <a:rPr lang="en-US" altLang="zh-CN" sz="1800" dirty="0"/>
              <a:t>A</a:t>
            </a:r>
            <a:r>
              <a:rPr lang="zh-CN" altLang="en-US" sz="1800" dirty="0"/>
              <a:t>选取</a:t>
            </a:r>
            <a:r>
              <a:rPr lang="zh-CN" altLang="en-US" sz="1600" dirty="0"/>
              <a:t>： </a:t>
            </a:r>
          </a:p>
        </p:txBody>
      </p:sp>
      <p:pic>
        <p:nvPicPr>
          <p:cNvPr id="86019" name="Picture 2" descr="C:\Users\wyt\Desktop\QQ图片20180714231810.png"/>
          <p:cNvPicPr>
            <a:picLocks noChangeAspect="1"/>
          </p:cNvPicPr>
          <p:nvPr/>
        </p:nvPicPr>
        <p:blipFill>
          <a:blip r:embed="rId2"/>
          <a:stretch>
            <a:fillRect/>
          </a:stretch>
        </p:blipFill>
        <p:spPr>
          <a:xfrm>
            <a:off x="684213" y="2636838"/>
            <a:ext cx="7786687" cy="3584575"/>
          </a:xfrm>
          <a:prstGeom prst="rect">
            <a:avLst/>
          </a:prstGeom>
          <a:noFill/>
          <a:ln w="9525">
            <a:noFill/>
          </a:ln>
        </p:spPr>
      </p:pic>
      <p:sp>
        <p:nvSpPr>
          <p:cNvPr id="86020" name="Rectangle 2"/>
          <p:cNvSpPr>
            <a:spLocks noGrp="1"/>
          </p:cNvSpPr>
          <p:nvPr>
            <p:ph type="title"/>
          </p:nvPr>
        </p:nvSpPr>
        <p:spPr>
          <a:xfrm>
            <a:off x="0" y="0"/>
            <a:ext cx="3419475" cy="820738"/>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p:nvPr>
        </p:nvSpPr>
        <p:spPr>
          <a:xfrm>
            <a:off x="142875" y="836613"/>
            <a:ext cx="8388350" cy="612775"/>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r>
              <a:rPr lang="en-US" altLang="zh-CN" sz="1800" b="1" dirty="0"/>
              <a:t>4.6.13    </a:t>
            </a:r>
            <a:r>
              <a:rPr lang="zh-CN" altLang="en-US" sz="1800" dirty="0"/>
              <a:t>每个防烟分区排烟量应按下列公式计算或按本标准附录</a:t>
            </a:r>
            <a:r>
              <a:rPr lang="en-US" altLang="zh-CN" sz="1800" dirty="0"/>
              <a:t>A</a:t>
            </a:r>
            <a:r>
              <a:rPr lang="zh-CN" altLang="en-US" sz="1800" dirty="0"/>
              <a:t>查表选取：</a:t>
            </a:r>
          </a:p>
        </p:txBody>
      </p:sp>
      <p:pic>
        <p:nvPicPr>
          <p:cNvPr id="87043" name="Picture 2" descr="C:\Users\wyt\Desktop\QQ图片20180714232334.png"/>
          <p:cNvPicPr>
            <a:picLocks noChangeAspect="1"/>
          </p:cNvPicPr>
          <p:nvPr/>
        </p:nvPicPr>
        <p:blipFill>
          <a:blip r:embed="rId2"/>
          <a:stretch>
            <a:fillRect/>
          </a:stretch>
        </p:blipFill>
        <p:spPr>
          <a:xfrm>
            <a:off x="900113" y="2420938"/>
            <a:ext cx="7500937" cy="3024187"/>
          </a:xfrm>
          <a:prstGeom prst="rect">
            <a:avLst/>
          </a:prstGeom>
          <a:noFill/>
          <a:ln w="9525">
            <a:noFill/>
          </a:ln>
        </p:spPr>
      </p:pic>
      <p:sp>
        <p:nvSpPr>
          <p:cNvPr id="87044" name="Rectangle 2"/>
          <p:cNvSpPr>
            <a:spLocks noGrp="1"/>
          </p:cNvSpPr>
          <p:nvPr>
            <p:ph type="title"/>
          </p:nvPr>
        </p:nvSpPr>
        <p:spPr>
          <a:xfrm>
            <a:off x="0" y="117475"/>
            <a:ext cx="3348038"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3"/>
          <p:cNvSpPr>
            <a:spLocks noGrp="1"/>
          </p:cNvSpPr>
          <p:nvPr>
            <p:ph type="body"/>
          </p:nvPr>
        </p:nvSpPr>
        <p:spPr>
          <a:xfrm>
            <a:off x="215900" y="836613"/>
            <a:ext cx="8388350" cy="1800225"/>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pPr>
              <a:lnSpc>
                <a:spcPts val="2500"/>
              </a:lnSpc>
            </a:pPr>
            <a:r>
              <a:rPr lang="en-US" altLang="zh-CN" sz="1800" b="1" dirty="0"/>
              <a:t>4.6.14    </a:t>
            </a:r>
            <a:r>
              <a:rPr lang="zh-CN" altLang="en-US" sz="1800" dirty="0"/>
              <a:t>机械排烟系统中，单个排烟口的最大允许排烟量</a:t>
            </a:r>
            <a:r>
              <a:rPr lang="en-US" altLang="zh-CN" sz="1800" i="1" dirty="0"/>
              <a:t>V</a:t>
            </a:r>
            <a:r>
              <a:rPr lang="en-US" altLang="zh-CN" sz="1800" i="1" baseline="-25000" dirty="0"/>
              <a:t>max</a:t>
            </a:r>
            <a:r>
              <a:rPr lang="zh-CN" altLang="en-US" sz="1800" dirty="0"/>
              <a:t>宜按下式计算，或按本标准附录</a:t>
            </a:r>
            <a:r>
              <a:rPr lang="en-US" altLang="zh-CN" sz="1800" dirty="0"/>
              <a:t>B</a:t>
            </a:r>
            <a:r>
              <a:rPr lang="zh-CN" altLang="en-US" sz="1800" dirty="0"/>
              <a:t>选取。</a:t>
            </a:r>
          </a:p>
        </p:txBody>
      </p:sp>
      <p:pic>
        <p:nvPicPr>
          <p:cNvPr id="88067" name="Picture 2" descr="C:\Users\wyt\Desktop\QQ图片20180714232809.png"/>
          <p:cNvPicPr>
            <a:picLocks noChangeAspect="1"/>
          </p:cNvPicPr>
          <p:nvPr/>
        </p:nvPicPr>
        <p:blipFill>
          <a:blip r:embed="rId2"/>
          <a:stretch>
            <a:fillRect/>
          </a:stretch>
        </p:blipFill>
        <p:spPr>
          <a:xfrm>
            <a:off x="357188" y="2420938"/>
            <a:ext cx="8247062" cy="3946525"/>
          </a:xfrm>
          <a:prstGeom prst="rect">
            <a:avLst/>
          </a:prstGeom>
          <a:noFill/>
          <a:ln w="9525">
            <a:noFill/>
          </a:ln>
        </p:spPr>
      </p:pic>
      <p:sp>
        <p:nvSpPr>
          <p:cNvPr id="88068" name="Rectangle 2"/>
          <p:cNvSpPr>
            <a:spLocks noGrp="1"/>
          </p:cNvSpPr>
          <p:nvPr>
            <p:ph type="title"/>
          </p:nvPr>
        </p:nvSpPr>
        <p:spPr>
          <a:xfrm>
            <a:off x="0" y="117475"/>
            <a:ext cx="3276600"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p:cNvSpPr>
          <p:nvPr>
            <p:ph type="body"/>
          </p:nvPr>
        </p:nvSpPr>
        <p:spPr>
          <a:xfrm>
            <a:off x="142875" y="836613"/>
            <a:ext cx="8388350" cy="592137"/>
          </a:xfrm>
          <a:solidFill>
            <a:srgbClr val="FFFFFF">
              <a:alpha val="100000"/>
            </a:srgbClr>
          </a:solidFill>
        </p:spPr>
        <p:txBody>
          <a:bodyPr vert="horz" wrap="square" lIns="91440" tIns="45720" rIns="91440" bIns="45720" anchor="t"/>
          <a:lstStyle/>
          <a:p>
            <a:r>
              <a:rPr lang="en-US" altLang="zh-CN" sz="2800" b="1" dirty="0"/>
              <a:t>4</a:t>
            </a:r>
            <a:r>
              <a:rPr lang="zh-CN" altLang="zh-CN" sz="2800" b="1" dirty="0"/>
              <a:t>  </a:t>
            </a:r>
            <a:r>
              <a:rPr lang="zh-CN" altLang="en-US" sz="2800" b="1" dirty="0"/>
              <a:t>排</a:t>
            </a:r>
            <a:r>
              <a:rPr lang="zh-CN" altLang="zh-CN" sz="2800" b="1" dirty="0"/>
              <a:t>烟系统设计</a:t>
            </a:r>
            <a:endParaRPr lang="en-US" altLang="zh-CN" sz="2800" b="1" dirty="0"/>
          </a:p>
          <a:p>
            <a:r>
              <a:rPr lang="en-US" altLang="zh-CN" sz="2400" b="1" dirty="0"/>
              <a:t>4.6  </a:t>
            </a:r>
            <a:r>
              <a:rPr lang="zh-CN" altLang="en-US" sz="2400" b="1" dirty="0"/>
              <a:t>排烟系统设计计算</a:t>
            </a:r>
            <a:endParaRPr lang="en-US" altLang="zh-CN" sz="2400" b="1" dirty="0"/>
          </a:p>
          <a:p>
            <a:pPr>
              <a:lnSpc>
                <a:spcPts val="2500"/>
              </a:lnSpc>
            </a:pPr>
            <a:r>
              <a:rPr lang="en-US" altLang="zh-CN" sz="1800" b="1" dirty="0"/>
              <a:t>4.6.15    </a:t>
            </a:r>
            <a:r>
              <a:rPr lang="zh-CN" altLang="en-US" sz="1800" dirty="0"/>
              <a:t>采用自然排烟方式所需自然排烟窗（口）截面积宜按下式计算</a:t>
            </a:r>
            <a:r>
              <a:rPr lang="en-US" altLang="zh-CN" sz="1800" dirty="0"/>
              <a:t>:</a:t>
            </a:r>
            <a:endParaRPr lang="zh-CN" altLang="en-US" sz="1800" dirty="0"/>
          </a:p>
        </p:txBody>
      </p:sp>
      <p:pic>
        <p:nvPicPr>
          <p:cNvPr id="89091" name="Picture 2" descr="C:\Users\wyt\Desktop\QQ图片20180714233152.png"/>
          <p:cNvPicPr>
            <a:picLocks noChangeAspect="1"/>
          </p:cNvPicPr>
          <p:nvPr/>
        </p:nvPicPr>
        <p:blipFill>
          <a:blip r:embed="rId2"/>
          <a:stretch>
            <a:fillRect/>
          </a:stretch>
        </p:blipFill>
        <p:spPr>
          <a:xfrm>
            <a:off x="735013" y="2636838"/>
            <a:ext cx="7715250" cy="3600450"/>
          </a:xfrm>
          <a:prstGeom prst="rect">
            <a:avLst/>
          </a:prstGeom>
          <a:noFill/>
          <a:ln w="9525">
            <a:noFill/>
          </a:ln>
        </p:spPr>
      </p:pic>
      <p:sp>
        <p:nvSpPr>
          <p:cNvPr id="89092" name="Rectangle 2"/>
          <p:cNvSpPr>
            <a:spLocks noGrp="1"/>
          </p:cNvSpPr>
          <p:nvPr>
            <p:ph type="title"/>
          </p:nvPr>
        </p:nvSpPr>
        <p:spPr>
          <a:xfrm>
            <a:off x="0" y="117475"/>
            <a:ext cx="3348038" cy="574675"/>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a:xfrm>
            <a:off x="0" y="119063"/>
            <a:ext cx="3276600"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0115" name="Rectangle 3"/>
          <p:cNvSpPr>
            <a:spLocks noGrp="1"/>
          </p:cNvSpPr>
          <p:nvPr>
            <p:ph type="body"/>
          </p:nvPr>
        </p:nvSpPr>
        <p:spPr>
          <a:xfrm>
            <a:off x="179388" y="765175"/>
            <a:ext cx="8712200" cy="5472113"/>
          </a:xfrm>
          <a:solidFill>
            <a:srgbClr val="FFFFFF">
              <a:alpha val="100000"/>
            </a:srgbClr>
          </a:solidFill>
        </p:spPr>
        <p:txBody>
          <a:bodyPr vert="horz" wrap="square" lIns="91440" tIns="45720" rIns="91440" bIns="45720" anchor="t"/>
          <a:lstStyle/>
          <a:p>
            <a:r>
              <a:rPr lang="en-US" altLang="zh-CN" sz="2800" b="1" dirty="0"/>
              <a:t>5 </a:t>
            </a:r>
            <a:r>
              <a:rPr lang="zh-CN" altLang="zh-CN" sz="2800" b="1" dirty="0"/>
              <a:t>系统</a:t>
            </a:r>
            <a:r>
              <a:rPr lang="zh-CN" altLang="en-US" sz="2800" b="1" dirty="0"/>
              <a:t>控制</a:t>
            </a:r>
            <a:endParaRPr lang="en-US" altLang="zh-CN" sz="2800" b="1" dirty="0"/>
          </a:p>
          <a:p>
            <a:r>
              <a:rPr lang="en-US" altLang="zh-CN" sz="2400" b="1" dirty="0"/>
              <a:t>5.1  </a:t>
            </a:r>
            <a:r>
              <a:rPr lang="zh-CN" altLang="en-US" sz="2400" b="1" dirty="0"/>
              <a:t>防烟系统</a:t>
            </a:r>
            <a:endParaRPr lang="en-US" altLang="zh-CN" sz="2400" b="1" dirty="0"/>
          </a:p>
          <a:p>
            <a:pPr>
              <a:lnSpc>
                <a:spcPts val="2500"/>
              </a:lnSpc>
            </a:pPr>
            <a:endParaRPr lang="en-US" altLang="zh-CN" sz="1800" dirty="0">
              <a:latin typeface="Arial" panose="020B0604020202020204" pitchFamily="34" charset="0"/>
            </a:endParaRPr>
          </a:p>
          <a:p>
            <a:pPr>
              <a:lnSpc>
                <a:spcPts val="2500"/>
              </a:lnSpc>
            </a:pPr>
            <a:r>
              <a:rPr lang="en-US" altLang="zh-CN" sz="1800" b="1" dirty="0">
                <a:latin typeface="Arial" panose="020B0604020202020204" pitchFamily="34" charset="0"/>
              </a:rPr>
              <a:t>5.1.2  </a:t>
            </a:r>
            <a:r>
              <a:rPr lang="zh-CN" altLang="zh-CN" sz="1800" b="1" dirty="0">
                <a:latin typeface="Arial" panose="020B0604020202020204" pitchFamily="34" charset="0"/>
              </a:rPr>
              <a:t>加压送风机的启动应符合下列规定：</a:t>
            </a:r>
          </a:p>
          <a:p>
            <a:pPr>
              <a:lnSpc>
                <a:spcPts val="2500"/>
              </a:lnSpc>
            </a:pPr>
            <a:r>
              <a:rPr lang="en-US" altLang="zh-CN" sz="1800" b="1" dirty="0">
                <a:latin typeface="Arial" panose="020B0604020202020204" pitchFamily="34" charset="0"/>
              </a:rPr>
              <a:t>     1  </a:t>
            </a:r>
            <a:r>
              <a:rPr lang="zh-CN" altLang="zh-CN" sz="1800" b="1" dirty="0">
                <a:latin typeface="Arial" panose="020B0604020202020204" pitchFamily="34" charset="0"/>
              </a:rPr>
              <a:t>现场手动启动；</a:t>
            </a:r>
          </a:p>
          <a:p>
            <a:pPr>
              <a:lnSpc>
                <a:spcPts val="2500"/>
              </a:lnSpc>
            </a:pPr>
            <a:r>
              <a:rPr lang="en-US" altLang="zh-CN" sz="1800" b="1" dirty="0">
                <a:latin typeface="Arial" panose="020B0604020202020204" pitchFamily="34" charset="0"/>
              </a:rPr>
              <a:t>     2  </a:t>
            </a:r>
            <a:r>
              <a:rPr lang="zh-CN" altLang="zh-CN" sz="1800" b="1" dirty="0">
                <a:latin typeface="Arial" panose="020B0604020202020204" pitchFamily="34" charset="0"/>
              </a:rPr>
              <a:t>通过火灾自动报警系统自动启动；</a:t>
            </a:r>
          </a:p>
          <a:p>
            <a:pPr>
              <a:lnSpc>
                <a:spcPts val="2500"/>
              </a:lnSpc>
            </a:pPr>
            <a:r>
              <a:rPr lang="en-US" altLang="zh-CN" sz="1800" b="1" dirty="0">
                <a:latin typeface="Arial" panose="020B0604020202020204" pitchFamily="34" charset="0"/>
              </a:rPr>
              <a:t>     3  </a:t>
            </a:r>
            <a:r>
              <a:rPr lang="zh-CN" altLang="zh-CN" sz="1800" b="1" dirty="0">
                <a:latin typeface="Arial" panose="020B0604020202020204" pitchFamily="34" charset="0"/>
              </a:rPr>
              <a:t>消防控制室手动启动；</a:t>
            </a:r>
          </a:p>
          <a:p>
            <a:pPr>
              <a:lnSpc>
                <a:spcPts val="2500"/>
              </a:lnSpc>
            </a:pPr>
            <a:r>
              <a:rPr lang="en-US" altLang="zh-CN" sz="1800" b="1" dirty="0">
                <a:latin typeface="Arial" panose="020B0604020202020204" pitchFamily="34" charset="0"/>
              </a:rPr>
              <a:t>     4  </a:t>
            </a:r>
            <a:r>
              <a:rPr lang="zh-CN" altLang="zh-CN" sz="1800" b="1" dirty="0">
                <a:latin typeface="Arial" panose="020B0604020202020204" pitchFamily="34" charset="0"/>
              </a:rPr>
              <a:t>系统中任一常闭加压送风口开启时，加压风机应能自动启动。</a:t>
            </a:r>
          </a:p>
          <a:p>
            <a:pPr>
              <a:lnSpc>
                <a:spcPts val="2500"/>
              </a:lnSpc>
            </a:pPr>
            <a:endParaRPr lang="en-US" altLang="zh-CN" sz="1800" dirty="0">
              <a:latin typeface="Arial" panose="020B0604020202020204" pitchFamily="34" charset="0"/>
            </a:endParaRPr>
          </a:p>
          <a:p>
            <a:pPr>
              <a:lnSpc>
                <a:spcPts val="2500"/>
              </a:lnSpc>
            </a:pPr>
            <a:r>
              <a:rPr lang="en-US" altLang="zh-CN" sz="1800" b="1" dirty="0">
                <a:latin typeface="Arial" panose="020B0604020202020204" pitchFamily="34" charset="0"/>
              </a:rPr>
              <a:t>5.1.3</a:t>
            </a:r>
            <a:r>
              <a:rPr lang="en-US" altLang="zh-CN" sz="1800" dirty="0">
                <a:latin typeface="Arial" panose="020B0604020202020204" pitchFamily="34" charset="0"/>
              </a:rPr>
              <a:t>  </a:t>
            </a:r>
            <a:r>
              <a:rPr lang="zh-CN" altLang="zh-CN" sz="1800" dirty="0">
                <a:latin typeface="Arial" panose="020B0604020202020204" pitchFamily="34" charset="0"/>
              </a:rPr>
              <a:t>当防火分区内火灾确认后，应能在</a:t>
            </a:r>
            <a:r>
              <a:rPr lang="en-US" altLang="zh-CN" sz="1800" dirty="0">
                <a:latin typeface="Arial" panose="020B0604020202020204" pitchFamily="34" charset="0"/>
              </a:rPr>
              <a:t>15s</a:t>
            </a:r>
            <a:r>
              <a:rPr lang="zh-CN" altLang="zh-CN" sz="1800" dirty="0">
                <a:latin typeface="Arial" panose="020B0604020202020204" pitchFamily="34" charset="0"/>
              </a:rPr>
              <a:t>内联动开启常闭加压送风口和加压送风机。并应符合下列规定：</a:t>
            </a:r>
          </a:p>
          <a:p>
            <a:pPr>
              <a:lnSpc>
                <a:spcPts val="2500"/>
              </a:lnSpc>
            </a:pPr>
            <a:r>
              <a:rPr lang="en-US" altLang="zh-CN" sz="1800" b="1" dirty="0">
                <a:latin typeface="Arial" panose="020B0604020202020204" pitchFamily="34" charset="0"/>
              </a:rPr>
              <a:t>      1 </a:t>
            </a:r>
            <a:r>
              <a:rPr lang="en-US" altLang="zh-CN" sz="1800" dirty="0">
                <a:latin typeface="Arial" panose="020B0604020202020204" pitchFamily="34" charset="0"/>
              </a:rPr>
              <a:t> </a:t>
            </a:r>
            <a:r>
              <a:rPr lang="zh-CN" altLang="zh-CN" sz="1800" dirty="0">
                <a:latin typeface="Arial" panose="020B0604020202020204" pitchFamily="34" charset="0"/>
              </a:rPr>
              <a:t>应开启该防火分区楼梯间的全部加压送风机；</a:t>
            </a:r>
          </a:p>
          <a:p>
            <a:pPr>
              <a:lnSpc>
                <a:spcPts val="2500"/>
              </a:lnSpc>
            </a:pPr>
            <a:r>
              <a:rPr lang="en-US" altLang="zh-CN" sz="1800" b="1" dirty="0">
                <a:latin typeface="Arial" panose="020B0604020202020204" pitchFamily="34" charset="0"/>
              </a:rPr>
              <a:t>      2  </a:t>
            </a:r>
            <a:r>
              <a:rPr lang="zh-CN" altLang="zh-CN" sz="1800" dirty="0">
                <a:latin typeface="Arial" panose="020B0604020202020204" pitchFamily="34" charset="0"/>
              </a:rPr>
              <a:t>应开启该防火分区内着火层及其相邻上下层前室及合用前室的常闭送风口，同时开启加压送风机。</a:t>
            </a:r>
            <a:endParaRPr lang="en-US" altLang="zh-CN" sz="1800" dirty="0">
              <a:latin typeface="Arial" panose="020B0604020202020204" pitchFamily="34" charset="0"/>
            </a:endParaRPr>
          </a:p>
          <a:p>
            <a:pPr>
              <a:lnSpc>
                <a:spcPts val="2200"/>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title"/>
          </p:nvPr>
        </p:nvSpPr>
        <p:spPr>
          <a:xfrm>
            <a:off x="0" y="119063"/>
            <a:ext cx="34194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1139" name="Rectangle 3"/>
          <p:cNvSpPr>
            <a:spLocks noGrp="1"/>
          </p:cNvSpPr>
          <p:nvPr>
            <p:ph type="body"/>
          </p:nvPr>
        </p:nvSpPr>
        <p:spPr>
          <a:xfrm>
            <a:off x="179388" y="765175"/>
            <a:ext cx="8712200" cy="5616575"/>
          </a:xfrm>
          <a:solidFill>
            <a:srgbClr val="FFFFFF">
              <a:alpha val="100000"/>
            </a:srgbClr>
          </a:solidFill>
        </p:spPr>
        <p:txBody>
          <a:bodyPr vert="horz" wrap="square" lIns="91440" tIns="45720" rIns="91440" bIns="45720" anchor="t"/>
          <a:lstStyle/>
          <a:p>
            <a:r>
              <a:rPr lang="en-US" altLang="zh-CN" sz="2800" b="1" dirty="0"/>
              <a:t>5 </a:t>
            </a:r>
            <a:r>
              <a:rPr lang="zh-CN" altLang="zh-CN" sz="2800" b="1" dirty="0"/>
              <a:t>系统</a:t>
            </a:r>
            <a:r>
              <a:rPr lang="zh-CN" altLang="en-US" sz="2800" b="1" dirty="0"/>
              <a:t>控制</a:t>
            </a:r>
            <a:endParaRPr lang="en-US" altLang="zh-CN" sz="2800" b="1" dirty="0"/>
          </a:p>
          <a:p>
            <a:r>
              <a:rPr lang="en-US" altLang="zh-CN" sz="2400" b="1" dirty="0"/>
              <a:t>5.2  </a:t>
            </a:r>
            <a:r>
              <a:rPr lang="zh-CN" altLang="en-US" sz="2400" b="1" dirty="0"/>
              <a:t>排烟系统</a:t>
            </a:r>
            <a:endParaRPr lang="en-US" altLang="zh-CN" sz="2400" b="1" dirty="0"/>
          </a:p>
          <a:p>
            <a:pPr>
              <a:lnSpc>
                <a:spcPts val="2000"/>
              </a:lnSpc>
            </a:pPr>
            <a:endParaRPr lang="en-US" altLang="zh-CN" sz="1800" dirty="0">
              <a:latin typeface="Arial" panose="020B0604020202020204" pitchFamily="34" charset="0"/>
            </a:endParaRPr>
          </a:p>
          <a:p>
            <a:pPr>
              <a:lnSpc>
                <a:spcPts val="2500"/>
              </a:lnSpc>
            </a:pPr>
            <a:r>
              <a:rPr lang="en-US" altLang="zh-CN" sz="1800" b="1" dirty="0">
                <a:latin typeface="Arial" panose="020B0604020202020204" pitchFamily="34" charset="0"/>
              </a:rPr>
              <a:t>5.2.2  </a:t>
            </a:r>
            <a:r>
              <a:rPr lang="zh-CN" altLang="zh-CN" sz="1800" b="1" dirty="0">
                <a:latin typeface="Arial" panose="020B0604020202020204" pitchFamily="34" charset="0"/>
              </a:rPr>
              <a:t>排烟风机、补风机的控制方式应满足下列规定：</a:t>
            </a:r>
          </a:p>
          <a:p>
            <a:pPr>
              <a:lnSpc>
                <a:spcPts val="2500"/>
              </a:lnSpc>
            </a:pPr>
            <a:r>
              <a:rPr lang="en-US" altLang="zh-CN" sz="1800" b="1" dirty="0">
                <a:latin typeface="Arial" panose="020B0604020202020204" pitchFamily="34" charset="0"/>
              </a:rPr>
              <a:t>      1  </a:t>
            </a:r>
            <a:r>
              <a:rPr lang="zh-CN" altLang="zh-CN" sz="1800" b="1" dirty="0">
                <a:latin typeface="Arial" panose="020B0604020202020204" pitchFamily="34" charset="0"/>
              </a:rPr>
              <a:t>现场手动启动；</a:t>
            </a:r>
          </a:p>
          <a:p>
            <a:pPr>
              <a:lnSpc>
                <a:spcPts val="2500"/>
              </a:lnSpc>
            </a:pPr>
            <a:r>
              <a:rPr lang="en-US" altLang="zh-CN" sz="1800" b="1" dirty="0">
                <a:latin typeface="Arial" panose="020B0604020202020204" pitchFamily="34" charset="0"/>
              </a:rPr>
              <a:t>      2  </a:t>
            </a:r>
            <a:r>
              <a:rPr lang="zh-CN" altLang="zh-CN" sz="1800" b="1" dirty="0">
                <a:latin typeface="Arial" panose="020B0604020202020204" pitchFamily="34" charset="0"/>
              </a:rPr>
              <a:t>火灾自动报警系统自动启动；</a:t>
            </a:r>
          </a:p>
          <a:p>
            <a:pPr>
              <a:lnSpc>
                <a:spcPts val="2500"/>
              </a:lnSpc>
            </a:pPr>
            <a:r>
              <a:rPr lang="en-US" altLang="zh-CN" sz="1800" b="1" dirty="0">
                <a:latin typeface="Arial" panose="020B0604020202020204" pitchFamily="34" charset="0"/>
              </a:rPr>
              <a:t>      3  </a:t>
            </a:r>
            <a:r>
              <a:rPr lang="zh-CN" altLang="zh-CN" sz="1800" b="1" dirty="0">
                <a:latin typeface="Arial" panose="020B0604020202020204" pitchFamily="34" charset="0"/>
              </a:rPr>
              <a:t>消防控制室手动启动；</a:t>
            </a:r>
          </a:p>
          <a:p>
            <a:pPr>
              <a:lnSpc>
                <a:spcPts val="2500"/>
              </a:lnSpc>
            </a:pPr>
            <a:r>
              <a:rPr lang="en-US" altLang="zh-CN" sz="1800" b="1" dirty="0">
                <a:latin typeface="Arial" panose="020B0604020202020204" pitchFamily="34" charset="0"/>
              </a:rPr>
              <a:t>      4  </a:t>
            </a:r>
            <a:r>
              <a:rPr lang="zh-CN" altLang="zh-CN" sz="1800" b="1" dirty="0">
                <a:latin typeface="Arial" panose="020B0604020202020204" pitchFamily="34" charset="0"/>
              </a:rPr>
              <a:t>系统中任一排烟阀或排烟口开启时，排烟风机、补风机自动启动；</a:t>
            </a:r>
          </a:p>
          <a:p>
            <a:pPr>
              <a:lnSpc>
                <a:spcPts val="2500"/>
              </a:lnSpc>
            </a:pPr>
            <a:r>
              <a:rPr lang="en-US" altLang="zh-CN" sz="1800" b="1" dirty="0">
                <a:latin typeface="Arial" panose="020B0604020202020204" pitchFamily="34" charset="0"/>
              </a:rPr>
              <a:t>      5  </a:t>
            </a:r>
            <a:r>
              <a:rPr lang="zh-CN" altLang="zh-CN" sz="1800" b="1" dirty="0">
                <a:latin typeface="Arial" panose="020B0604020202020204" pitchFamily="34" charset="0"/>
              </a:rPr>
              <a:t>排烟防火阀在</a:t>
            </a:r>
            <a:r>
              <a:rPr lang="en-US" altLang="zh-CN" sz="1800" b="1" dirty="0">
                <a:latin typeface="Arial" panose="020B0604020202020204" pitchFamily="34" charset="0"/>
              </a:rPr>
              <a:t>280</a:t>
            </a:r>
            <a:r>
              <a:rPr lang="zh-CN" altLang="zh-CN" sz="1800" b="1" dirty="0">
                <a:latin typeface="Arial" panose="020B0604020202020204" pitchFamily="34" charset="0"/>
              </a:rPr>
              <a:t>℃时应自行关闭，并应连锁关闭排烟风机和补风机。</a:t>
            </a:r>
            <a:endParaRPr lang="en-US" altLang="zh-CN" sz="1800" b="1" dirty="0">
              <a:latin typeface="Arial" panose="020B0604020202020204" pitchFamily="34" charset="0"/>
            </a:endParaRPr>
          </a:p>
          <a:p>
            <a:pPr>
              <a:lnSpc>
                <a:spcPts val="2500"/>
              </a:lnSpc>
            </a:pPr>
            <a:endParaRPr lang="zh-CN" altLang="zh-CN" sz="1800" b="1" dirty="0">
              <a:latin typeface="Arial" panose="020B0604020202020204" pitchFamily="34" charset="0"/>
            </a:endParaRPr>
          </a:p>
          <a:p>
            <a:pPr>
              <a:lnSpc>
                <a:spcPts val="2200"/>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a:xfrm>
            <a:off x="0" y="119063"/>
            <a:ext cx="33480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2163" name="Rectangle 3"/>
          <p:cNvSpPr>
            <a:spLocks noGrp="1"/>
          </p:cNvSpPr>
          <p:nvPr>
            <p:ph type="body"/>
          </p:nvPr>
        </p:nvSpPr>
        <p:spPr>
          <a:xfrm>
            <a:off x="179388" y="765175"/>
            <a:ext cx="8712200" cy="5616575"/>
          </a:xfrm>
          <a:solidFill>
            <a:srgbClr val="FFFFFF">
              <a:alpha val="100000"/>
            </a:srgbClr>
          </a:solidFill>
        </p:spPr>
        <p:txBody>
          <a:bodyPr vert="horz" wrap="square" lIns="91440" tIns="45720" rIns="91440" bIns="45720" anchor="t"/>
          <a:lstStyle/>
          <a:p>
            <a:r>
              <a:rPr lang="en-US" altLang="zh-CN" sz="2800" b="1" dirty="0"/>
              <a:t>6 </a:t>
            </a:r>
            <a:r>
              <a:rPr lang="zh-CN" altLang="zh-CN" sz="2800" b="1" dirty="0"/>
              <a:t>系统</a:t>
            </a:r>
            <a:r>
              <a:rPr lang="zh-CN" altLang="en-US" sz="2800" b="1" dirty="0"/>
              <a:t>施工</a:t>
            </a:r>
            <a:endParaRPr lang="en-US" altLang="zh-CN" sz="2800" b="1" dirty="0"/>
          </a:p>
          <a:p>
            <a:r>
              <a:rPr lang="en-US" altLang="zh-CN" sz="2400" b="1" dirty="0"/>
              <a:t>6.3  </a:t>
            </a:r>
            <a:r>
              <a:rPr lang="zh-CN" altLang="en-US" sz="2400" b="1" dirty="0"/>
              <a:t>风管安装</a:t>
            </a:r>
            <a:endParaRPr lang="en-US" altLang="zh-CN" sz="2400" b="1" dirty="0"/>
          </a:p>
          <a:p>
            <a:pPr>
              <a:lnSpc>
                <a:spcPts val="2400"/>
              </a:lnSpc>
            </a:pPr>
            <a:r>
              <a:rPr lang="en-US" altLang="zh-CN" sz="1800" b="1" dirty="0"/>
              <a:t>6.3.4</a:t>
            </a:r>
            <a:r>
              <a:rPr lang="en-US" altLang="zh-CN" sz="1800" dirty="0"/>
              <a:t>  </a:t>
            </a:r>
            <a:r>
              <a:rPr lang="zh-CN" altLang="zh-CN" sz="1800" dirty="0"/>
              <a:t>风管的安装应符合下列条件：</a:t>
            </a:r>
          </a:p>
          <a:p>
            <a:pPr>
              <a:lnSpc>
                <a:spcPts val="2400"/>
              </a:lnSpc>
            </a:pPr>
            <a:r>
              <a:rPr lang="en-US" altLang="zh-CN" sz="1800" b="1" dirty="0"/>
              <a:t>     1 </a:t>
            </a:r>
            <a:r>
              <a:rPr lang="en-US" altLang="zh-CN" sz="1800" dirty="0"/>
              <a:t> </a:t>
            </a:r>
            <a:r>
              <a:rPr lang="zh-CN" altLang="zh-CN" sz="1800" dirty="0"/>
              <a:t>风管的规格、安装位置、标高、走向应符合设计要求，且现场风管的安装不得缩小接口的有效截面；</a:t>
            </a:r>
          </a:p>
          <a:p>
            <a:pPr>
              <a:lnSpc>
                <a:spcPts val="2400"/>
              </a:lnSpc>
            </a:pPr>
            <a:r>
              <a:rPr lang="en-US" altLang="zh-CN" sz="1800" b="1" dirty="0"/>
              <a:t>     2 </a:t>
            </a:r>
            <a:r>
              <a:rPr lang="en-US" altLang="zh-CN" sz="1800" dirty="0"/>
              <a:t> </a:t>
            </a:r>
            <a:r>
              <a:rPr lang="zh-CN" altLang="zh-CN" sz="1800" dirty="0"/>
              <a:t>风管接口的连接应</a:t>
            </a:r>
            <a:r>
              <a:rPr lang="zh-CN" altLang="zh-CN" sz="1800" dirty="0">
                <a:solidFill>
                  <a:srgbClr val="FF0000"/>
                </a:solidFill>
              </a:rPr>
              <a:t>严密、牢固</a:t>
            </a:r>
            <a:r>
              <a:rPr lang="zh-CN" altLang="zh-CN" sz="1800" dirty="0"/>
              <a:t>，垫片厚度不应小于</a:t>
            </a:r>
            <a:r>
              <a:rPr lang="en-US" altLang="zh-CN" sz="1800" dirty="0"/>
              <a:t>3</a:t>
            </a:r>
            <a:r>
              <a:rPr lang="zh-CN" altLang="zh-CN" sz="1800" dirty="0"/>
              <a:t>㎜，不应凸入管内和法兰外；排烟风管法兰垫片应为不燃材料，薄钢板法兰风管应采用螺栓连接；</a:t>
            </a:r>
          </a:p>
          <a:p>
            <a:pPr>
              <a:lnSpc>
                <a:spcPts val="2400"/>
              </a:lnSpc>
            </a:pPr>
            <a:r>
              <a:rPr lang="en-US" altLang="zh-CN" sz="1800" b="1" dirty="0"/>
              <a:t>     3  </a:t>
            </a:r>
            <a:r>
              <a:rPr lang="zh-CN" altLang="zh-CN" sz="1800" dirty="0"/>
              <a:t>风管吊、支架的安装应按现行国家标准《通风与空调工程施工质量验收规范》</a:t>
            </a:r>
            <a:r>
              <a:rPr lang="en-US" altLang="zh-CN" sz="1800" dirty="0"/>
              <a:t>GB50243</a:t>
            </a:r>
            <a:r>
              <a:rPr lang="zh-CN" altLang="zh-CN" sz="1800" dirty="0"/>
              <a:t>的有关规定执行；</a:t>
            </a:r>
          </a:p>
          <a:p>
            <a:pPr>
              <a:lnSpc>
                <a:spcPts val="2400"/>
              </a:lnSpc>
            </a:pPr>
            <a:r>
              <a:rPr lang="en-US" altLang="zh-CN" sz="1800" b="1" dirty="0"/>
              <a:t>     4</a:t>
            </a:r>
            <a:r>
              <a:rPr lang="en-US" altLang="zh-CN" sz="1800" dirty="0"/>
              <a:t>  </a:t>
            </a:r>
            <a:r>
              <a:rPr lang="zh-CN" altLang="zh-CN" sz="1800" dirty="0"/>
              <a:t>风管与风机的连接宜采用法兰连接，或采用不燃材料的柔性短管连接。当风机仅用于防烟、排烟时，不宜采用柔性连接；</a:t>
            </a:r>
          </a:p>
          <a:p>
            <a:pPr>
              <a:lnSpc>
                <a:spcPts val="2400"/>
              </a:lnSpc>
            </a:pPr>
            <a:r>
              <a:rPr lang="en-US" altLang="zh-CN" sz="1800" b="1" dirty="0"/>
              <a:t>     5 </a:t>
            </a:r>
            <a:r>
              <a:rPr lang="en-US" altLang="zh-CN" sz="1800" dirty="0"/>
              <a:t> </a:t>
            </a:r>
            <a:r>
              <a:rPr lang="zh-CN" altLang="zh-CN" sz="1800" dirty="0"/>
              <a:t>风管与风机连接若有转弯处宜加装导流叶片，保证气流顺畅；</a:t>
            </a:r>
          </a:p>
          <a:p>
            <a:pPr>
              <a:lnSpc>
                <a:spcPts val="2400"/>
              </a:lnSpc>
            </a:pPr>
            <a:r>
              <a:rPr lang="en-US" altLang="zh-CN" sz="1800" b="1" dirty="0"/>
              <a:t>     6  </a:t>
            </a:r>
            <a:r>
              <a:rPr lang="zh-CN" altLang="zh-CN" sz="1800" dirty="0"/>
              <a:t>当风管穿越隔墙或楼板时，风管与隔墙之间的空隙应采用水泥砂浆等不燃材料严密填塞；</a:t>
            </a:r>
          </a:p>
          <a:p>
            <a:pPr>
              <a:lnSpc>
                <a:spcPts val="2400"/>
              </a:lnSpc>
            </a:pPr>
            <a:r>
              <a:rPr lang="en-US" altLang="zh-CN" sz="1800" b="1" dirty="0"/>
              <a:t>     7 </a:t>
            </a:r>
            <a:r>
              <a:rPr lang="en-US" altLang="zh-CN" sz="1800" dirty="0"/>
              <a:t> </a:t>
            </a:r>
            <a:r>
              <a:rPr lang="zh-CN" altLang="zh-CN" sz="1800" dirty="0"/>
              <a:t>吊顶内的排烟管道应采用不燃材料隔热，并应与可燃物保持不小于</a:t>
            </a:r>
            <a:r>
              <a:rPr lang="en-US" altLang="zh-CN" sz="1800" dirty="0"/>
              <a:t>150</a:t>
            </a:r>
            <a:r>
              <a:rPr lang="zh-CN" altLang="zh-CN" sz="1800" dirty="0"/>
              <a:t>㎜的距离。</a:t>
            </a:r>
          </a:p>
          <a:p>
            <a:pPr>
              <a:lnSpc>
                <a:spcPts val="3300"/>
              </a:lnSpc>
            </a:pPr>
            <a:endParaRPr lang="en-US" altLang="zh-CN" sz="1800" dirty="0">
              <a:latin typeface="Arial" panose="020B0604020202020204" pitchFamily="34" charset="0"/>
            </a:endParaRPr>
          </a:p>
          <a:p>
            <a:pPr>
              <a:lnSpc>
                <a:spcPts val="3300"/>
              </a:lnSpc>
            </a:pPr>
            <a:endParaRPr lang="zh-CN" altLang="zh-CN" sz="1800" dirty="0">
              <a:latin typeface="Arial" panose="020B0604020202020204" pitchFamily="34" charset="0"/>
            </a:endParaRPr>
          </a:p>
          <a:p>
            <a:pPr>
              <a:lnSpc>
                <a:spcPts val="2200"/>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p:nvPr>
        </p:nvSpPr>
        <p:spPr>
          <a:xfrm>
            <a:off x="0" y="119063"/>
            <a:ext cx="33480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3187" name="Rectangle 3"/>
          <p:cNvSpPr>
            <a:spLocks noGrp="1"/>
          </p:cNvSpPr>
          <p:nvPr>
            <p:ph type="body"/>
          </p:nvPr>
        </p:nvSpPr>
        <p:spPr>
          <a:xfrm>
            <a:off x="179388" y="765175"/>
            <a:ext cx="8712200" cy="5616575"/>
          </a:xfrm>
          <a:solidFill>
            <a:srgbClr val="FFFFFF">
              <a:alpha val="100000"/>
            </a:srgbClr>
          </a:solidFill>
        </p:spPr>
        <p:txBody>
          <a:bodyPr vert="horz" wrap="square" lIns="91440" tIns="45720" rIns="91440" bIns="45720" anchor="t"/>
          <a:lstStyle/>
          <a:p>
            <a:r>
              <a:rPr lang="en-US" altLang="zh-CN" sz="2800" b="1" dirty="0"/>
              <a:t>7 </a:t>
            </a:r>
            <a:r>
              <a:rPr lang="zh-CN" altLang="zh-CN" sz="2800" b="1" dirty="0"/>
              <a:t>系统</a:t>
            </a:r>
            <a:r>
              <a:rPr lang="zh-CN" altLang="en-US" sz="2800" b="1" dirty="0"/>
              <a:t>调试</a:t>
            </a:r>
            <a:endParaRPr lang="en-US" altLang="zh-CN" sz="2800" b="1" dirty="0"/>
          </a:p>
          <a:p>
            <a:r>
              <a:rPr lang="en-US" altLang="zh-CN" sz="2400" b="1" dirty="0"/>
              <a:t>7.2  </a:t>
            </a:r>
            <a:r>
              <a:rPr lang="zh-CN" altLang="en-US" sz="2400" b="1" dirty="0"/>
              <a:t>单机调试</a:t>
            </a:r>
            <a:endParaRPr lang="en-US" altLang="zh-CN" sz="2400" b="1" dirty="0"/>
          </a:p>
          <a:p>
            <a:pPr>
              <a:lnSpc>
                <a:spcPts val="2800"/>
              </a:lnSpc>
            </a:pPr>
            <a:r>
              <a:rPr lang="en-US" altLang="zh-CN" sz="1800" b="1" dirty="0">
                <a:latin typeface="Arial" panose="020B0604020202020204" pitchFamily="34" charset="0"/>
              </a:rPr>
              <a:t>7.2.6  </a:t>
            </a:r>
            <a:r>
              <a:rPr lang="zh-CN" altLang="zh-CN" sz="1800" dirty="0">
                <a:latin typeface="Arial" panose="020B0604020202020204" pitchFamily="34" charset="0"/>
              </a:rPr>
              <a:t>机械加压送风系统风速及余压的调试方法及要求应符合下列规定：</a:t>
            </a:r>
          </a:p>
          <a:p>
            <a:pPr>
              <a:lnSpc>
                <a:spcPts val="2800"/>
              </a:lnSpc>
            </a:pPr>
            <a:r>
              <a:rPr lang="en-US" altLang="zh-CN" sz="1800" b="1" dirty="0">
                <a:latin typeface="Arial" panose="020B0604020202020204" pitchFamily="34" charset="0"/>
              </a:rPr>
              <a:t>    1 </a:t>
            </a:r>
            <a:r>
              <a:rPr lang="en-US" altLang="zh-CN" sz="1800" dirty="0">
                <a:latin typeface="Arial" panose="020B0604020202020204" pitchFamily="34" charset="0"/>
              </a:rPr>
              <a:t> </a:t>
            </a:r>
            <a:r>
              <a:rPr lang="zh-CN" altLang="zh-CN" sz="1800" dirty="0">
                <a:latin typeface="Arial" panose="020B0604020202020204" pitchFamily="34" charset="0"/>
              </a:rPr>
              <a:t>应选取送风系统末端所对应的送风最不利的三个连续楼层模拟起火层及其上下层，封闭避难层（间）仅需选取本层，调试送风系统使上述楼层的楼梯间、前室及封闭避难层（间）的风压值及疏散门的门洞断面风速值与设计值的偏差不大于</a:t>
            </a:r>
            <a:r>
              <a:rPr lang="en-US" altLang="zh-CN" sz="1800" dirty="0">
                <a:latin typeface="Arial" panose="020B0604020202020204" pitchFamily="34" charset="0"/>
              </a:rPr>
              <a:t>10%</a:t>
            </a:r>
            <a:r>
              <a:rPr lang="zh-CN" altLang="zh-CN" sz="1800" dirty="0">
                <a:latin typeface="Arial" panose="020B0604020202020204" pitchFamily="34" charset="0"/>
              </a:rPr>
              <a:t>；</a:t>
            </a:r>
          </a:p>
          <a:p>
            <a:pPr>
              <a:lnSpc>
                <a:spcPts val="2800"/>
              </a:lnSpc>
            </a:pPr>
            <a:r>
              <a:rPr lang="en-US" altLang="zh-CN" sz="1800" b="1" dirty="0">
                <a:latin typeface="Arial" panose="020B0604020202020204" pitchFamily="34" charset="0"/>
              </a:rPr>
              <a:t>    2</a:t>
            </a:r>
            <a:r>
              <a:rPr lang="en-US" altLang="zh-CN" sz="1800" dirty="0">
                <a:latin typeface="Arial" panose="020B0604020202020204" pitchFamily="34" charset="0"/>
              </a:rPr>
              <a:t>  </a:t>
            </a:r>
            <a:r>
              <a:rPr lang="zh-CN" altLang="zh-CN" sz="1800" dirty="0">
                <a:latin typeface="Arial" panose="020B0604020202020204" pitchFamily="34" charset="0"/>
              </a:rPr>
              <a:t>对楼梯间和前室的调试应单独分别进行，且互不影响；</a:t>
            </a:r>
          </a:p>
          <a:p>
            <a:pPr>
              <a:lnSpc>
                <a:spcPts val="2800"/>
              </a:lnSpc>
            </a:pPr>
            <a:r>
              <a:rPr lang="en-US" altLang="zh-CN" sz="1800" b="1" dirty="0">
                <a:latin typeface="Arial" panose="020B0604020202020204" pitchFamily="34" charset="0"/>
              </a:rPr>
              <a:t>    3</a:t>
            </a:r>
            <a:r>
              <a:rPr lang="en-US" altLang="zh-CN" sz="1800" dirty="0">
                <a:latin typeface="Arial" panose="020B0604020202020204" pitchFamily="34" charset="0"/>
              </a:rPr>
              <a:t>  </a:t>
            </a:r>
            <a:r>
              <a:rPr lang="zh-CN" altLang="zh-CN" sz="1800" dirty="0">
                <a:latin typeface="Arial" panose="020B0604020202020204" pitchFamily="34" charset="0"/>
              </a:rPr>
              <a:t>调试楼梯间和前室疏散门的门洞断面风速时</a:t>
            </a:r>
            <a:r>
              <a:rPr lang="en-US" altLang="zh-CN" sz="1800" dirty="0">
                <a:latin typeface="Arial" panose="020B0604020202020204" pitchFamily="34" charset="0"/>
              </a:rPr>
              <a:t>, </a:t>
            </a:r>
            <a:r>
              <a:rPr lang="zh-CN" altLang="zh-CN" sz="1800" dirty="0">
                <a:latin typeface="Arial" panose="020B0604020202020204" pitchFamily="34" charset="0"/>
              </a:rPr>
              <a:t>设计疏散门开启的楼层数量应符合本标准第</a:t>
            </a:r>
            <a:r>
              <a:rPr lang="en-US" altLang="zh-CN" sz="1800" dirty="0">
                <a:latin typeface="Arial" panose="020B0604020202020204" pitchFamily="34" charset="0"/>
              </a:rPr>
              <a:t>3.4.6</a:t>
            </a:r>
            <a:r>
              <a:rPr lang="zh-CN" altLang="zh-CN" sz="1800" dirty="0">
                <a:latin typeface="Arial" panose="020B0604020202020204" pitchFamily="34" charset="0"/>
              </a:rPr>
              <a:t>条的规定。</a:t>
            </a:r>
          </a:p>
          <a:p>
            <a:pPr>
              <a:lnSpc>
                <a:spcPts val="2800"/>
              </a:lnSpc>
            </a:pPr>
            <a:endParaRPr lang="en-US" altLang="zh-CN" sz="1800" dirty="0">
              <a:latin typeface="Arial" panose="020B0604020202020204" pitchFamily="34" charset="0"/>
            </a:endParaRPr>
          </a:p>
          <a:p>
            <a:pPr>
              <a:lnSpc>
                <a:spcPts val="3300"/>
              </a:lnSpc>
            </a:pPr>
            <a:endParaRPr lang="zh-CN" altLang="zh-CN" sz="1800" dirty="0">
              <a:latin typeface="Arial" panose="020B0604020202020204" pitchFamily="34" charset="0"/>
            </a:endParaRPr>
          </a:p>
          <a:p>
            <a:pPr>
              <a:lnSpc>
                <a:spcPts val="2200"/>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a:xfrm>
            <a:off x="0" y="119063"/>
            <a:ext cx="3348038"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4211" name="Rectangle 3"/>
          <p:cNvSpPr>
            <a:spLocks noGrp="1"/>
          </p:cNvSpPr>
          <p:nvPr>
            <p:ph type="body"/>
          </p:nvPr>
        </p:nvSpPr>
        <p:spPr>
          <a:xfrm>
            <a:off x="179388" y="765175"/>
            <a:ext cx="8712200" cy="5616575"/>
          </a:xfrm>
          <a:solidFill>
            <a:srgbClr val="FFFFFF">
              <a:alpha val="100000"/>
            </a:srgbClr>
          </a:solidFill>
        </p:spPr>
        <p:txBody>
          <a:bodyPr vert="horz" wrap="square" lIns="91440" tIns="45720" rIns="91440" bIns="45720" anchor="t"/>
          <a:lstStyle/>
          <a:p>
            <a:r>
              <a:rPr lang="en-US" altLang="zh-CN" sz="2800" b="1" dirty="0"/>
              <a:t>7 </a:t>
            </a:r>
            <a:r>
              <a:rPr lang="zh-CN" altLang="zh-CN" sz="2800" b="1" dirty="0"/>
              <a:t>系统</a:t>
            </a:r>
            <a:r>
              <a:rPr lang="zh-CN" altLang="en-US" sz="2800" b="1" dirty="0"/>
              <a:t>调试</a:t>
            </a:r>
            <a:endParaRPr lang="en-US" altLang="zh-CN" sz="2800" b="1" dirty="0"/>
          </a:p>
          <a:p>
            <a:r>
              <a:rPr lang="en-US" altLang="zh-CN" sz="2400" b="1" dirty="0"/>
              <a:t>7.2  </a:t>
            </a:r>
            <a:r>
              <a:rPr lang="zh-CN" altLang="en-US" sz="2400" b="1" dirty="0"/>
              <a:t>单机调试</a:t>
            </a:r>
            <a:endParaRPr lang="en-US" altLang="zh-CN" sz="2400" b="1" dirty="0"/>
          </a:p>
          <a:p>
            <a:pPr>
              <a:lnSpc>
                <a:spcPts val="3500"/>
              </a:lnSpc>
            </a:pPr>
            <a:r>
              <a:rPr lang="en-US" altLang="zh-CN" sz="1800" b="1" dirty="0">
                <a:latin typeface="Arial" panose="020B0604020202020204" pitchFamily="34" charset="0"/>
              </a:rPr>
              <a:t>7.2.7  </a:t>
            </a:r>
            <a:r>
              <a:rPr lang="zh-CN" altLang="zh-CN" sz="1800" dirty="0">
                <a:latin typeface="Arial" panose="020B0604020202020204" pitchFamily="34" charset="0"/>
              </a:rPr>
              <a:t>机械排烟系统风速和风量的调试应符合下列规定：</a:t>
            </a:r>
          </a:p>
          <a:p>
            <a:pPr>
              <a:lnSpc>
                <a:spcPts val="3500"/>
              </a:lnSpc>
            </a:pPr>
            <a:r>
              <a:rPr lang="en-US" altLang="zh-CN" sz="1800" b="1" dirty="0">
                <a:latin typeface="Arial" panose="020B0604020202020204" pitchFamily="34" charset="0"/>
              </a:rPr>
              <a:t>    1</a:t>
            </a:r>
            <a:r>
              <a:rPr lang="en-US" altLang="zh-CN" sz="1800" dirty="0">
                <a:latin typeface="Arial" panose="020B0604020202020204" pitchFamily="34" charset="0"/>
              </a:rPr>
              <a:t>  </a:t>
            </a:r>
            <a:r>
              <a:rPr lang="zh-CN" altLang="zh-CN" sz="1800" dirty="0">
                <a:latin typeface="Arial" panose="020B0604020202020204" pitchFamily="34" charset="0"/>
              </a:rPr>
              <a:t>应根据设计模式，开启排烟风机和相应的排烟阀或排烟口，调试排烟系统使排烟阀或排烟口处的风速值及排烟量值达到设计要求；</a:t>
            </a:r>
          </a:p>
          <a:p>
            <a:pPr>
              <a:lnSpc>
                <a:spcPts val="3500"/>
              </a:lnSpc>
            </a:pPr>
            <a:r>
              <a:rPr lang="en-US" altLang="zh-CN" sz="1800" b="1" dirty="0">
                <a:latin typeface="Arial" panose="020B0604020202020204" pitchFamily="34" charset="0"/>
              </a:rPr>
              <a:t>    2</a:t>
            </a:r>
            <a:r>
              <a:rPr lang="en-US" altLang="zh-CN" sz="1800" dirty="0">
                <a:latin typeface="Arial" panose="020B0604020202020204" pitchFamily="34" charset="0"/>
              </a:rPr>
              <a:t>  </a:t>
            </a:r>
            <a:r>
              <a:rPr lang="zh-CN" altLang="zh-CN" sz="1800" dirty="0">
                <a:latin typeface="Arial" panose="020B0604020202020204" pitchFamily="34" charset="0"/>
              </a:rPr>
              <a:t>开启排烟系统的同时，还应开启补风机和相应的补风口，调试补风系统使补风口处的风速值及补风量值达到设计要求；</a:t>
            </a:r>
          </a:p>
          <a:p>
            <a:pPr>
              <a:lnSpc>
                <a:spcPts val="3500"/>
              </a:lnSpc>
            </a:pPr>
            <a:r>
              <a:rPr lang="en-US" altLang="zh-CN" sz="1800" b="1" dirty="0">
                <a:latin typeface="Arial" panose="020B0604020202020204" pitchFamily="34" charset="0"/>
              </a:rPr>
              <a:t>    3</a:t>
            </a:r>
            <a:r>
              <a:rPr lang="en-US" altLang="zh-CN" sz="1800" dirty="0">
                <a:latin typeface="Arial" panose="020B0604020202020204" pitchFamily="34" charset="0"/>
              </a:rPr>
              <a:t>  </a:t>
            </a:r>
            <a:r>
              <a:rPr lang="zh-CN" altLang="zh-CN" sz="1800" dirty="0">
                <a:latin typeface="Arial" panose="020B0604020202020204" pitchFamily="34" charset="0"/>
              </a:rPr>
              <a:t>应测试每个风口风速，核算每个风口的风量及其防烟分区总风量。</a:t>
            </a:r>
            <a:endParaRPr lang="en-US" altLang="zh-CN" sz="1800" dirty="0">
              <a:latin typeface="Arial" panose="020B0604020202020204" pitchFamily="34" charset="0"/>
            </a:endParaRPr>
          </a:p>
          <a:p>
            <a:pPr>
              <a:lnSpc>
                <a:spcPts val="3300"/>
              </a:lnSpc>
            </a:pPr>
            <a:endParaRPr lang="en-US" altLang="zh-CN" sz="1800" dirty="0">
              <a:latin typeface="Arial" panose="020B0604020202020204" pitchFamily="34" charset="0"/>
            </a:endParaRPr>
          </a:p>
          <a:p>
            <a:pPr>
              <a:lnSpc>
                <a:spcPts val="3300"/>
              </a:lnSpc>
            </a:pPr>
            <a:endParaRPr lang="zh-CN" altLang="zh-CN" sz="1800" dirty="0">
              <a:latin typeface="Arial" panose="020B0604020202020204" pitchFamily="34" charset="0"/>
            </a:endParaRPr>
          </a:p>
          <a:p>
            <a:pPr>
              <a:lnSpc>
                <a:spcPts val="2200"/>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365"/>
              </a:lnSpc>
            </a:pPr>
            <a:endParaRPr lang="en-US" altLang="zh-CN" sz="1800" b="1"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p:nvPr>
        </p:nvSpPr>
        <p:spPr>
          <a:xfrm>
            <a:off x="0" y="119063"/>
            <a:ext cx="3419475" cy="582612"/>
          </a:xfrm>
          <a:solidFill>
            <a:srgbClr val="C00000">
              <a:alpha val="100000"/>
            </a:srgbClr>
          </a:solidFill>
        </p:spPr>
        <p:txBody>
          <a:bodyPr vert="horz" wrap="square" lIns="91440" tIns="45720" rIns="91440" bIns="45720" anchor="ctr"/>
          <a:lstStyle/>
          <a:p>
            <a:pPr eaLnBrk="1" hangingPunct="1">
              <a:lnSpc>
                <a:spcPts val="3400"/>
              </a:lnSpc>
            </a:pPr>
            <a:r>
              <a:rPr lang="zh-CN" altLang="en-US" sz="3600" b="1" dirty="0">
                <a:solidFill>
                  <a:schemeClr val="bg1"/>
                </a:solidFill>
                <a:ea typeface="黑体" panose="02010609060101010101" pitchFamily="49" charset="-122"/>
                <a:sym typeface="宋体" panose="02010600030101010101" pitchFamily="2" charset="-122"/>
              </a:rPr>
              <a:t>标准主要条文</a:t>
            </a:r>
            <a:endParaRPr lang="en-US" altLang="zh-CN" sz="3600" b="1" dirty="0">
              <a:solidFill>
                <a:schemeClr val="bg1"/>
              </a:solidFill>
            </a:endParaRPr>
          </a:p>
        </p:txBody>
      </p:sp>
      <p:sp>
        <p:nvSpPr>
          <p:cNvPr id="95235" name="Rectangle 3"/>
          <p:cNvSpPr>
            <a:spLocks noGrp="1"/>
          </p:cNvSpPr>
          <p:nvPr>
            <p:ph type="body"/>
          </p:nvPr>
        </p:nvSpPr>
        <p:spPr>
          <a:xfrm>
            <a:off x="179388" y="908050"/>
            <a:ext cx="8712200" cy="5473700"/>
          </a:xfrm>
          <a:solidFill>
            <a:srgbClr val="FFFFFF">
              <a:alpha val="100000"/>
            </a:srgbClr>
          </a:solidFill>
        </p:spPr>
        <p:txBody>
          <a:bodyPr vert="horz" wrap="square" lIns="91440" tIns="45720" rIns="91440" bIns="45720" anchor="t"/>
          <a:lstStyle/>
          <a:p>
            <a:pPr>
              <a:lnSpc>
                <a:spcPts val="2200"/>
              </a:lnSpc>
            </a:pPr>
            <a:r>
              <a:rPr lang="en-US" altLang="zh-CN" sz="2800" b="1" dirty="0"/>
              <a:t>8 </a:t>
            </a:r>
            <a:r>
              <a:rPr lang="zh-CN" altLang="zh-CN" sz="2800" b="1" dirty="0"/>
              <a:t>系统</a:t>
            </a:r>
            <a:r>
              <a:rPr lang="zh-CN" altLang="en-US" sz="2800" b="1" dirty="0"/>
              <a:t>验收</a:t>
            </a:r>
            <a:endParaRPr lang="en-US" altLang="zh-CN" sz="2800" b="1" dirty="0">
              <a:latin typeface="Arial" panose="020B0604020202020204" pitchFamily="34" charset="0"/>
            </a:endParaRPr>
          </a:p>
          <a:p>
            <a:pPr>
              <a:lnSpc>
                <a:spcPts val="2000"/>
              </a:lnSpc>
            </a:pPr>
            <a:endParaRPr lang="en-US" altLang="zh-CN" sz="1800" b="1" dirty="0">
              <a:latin typeface="Arial" panose="020B0604020202020204" pitchFamily="34" charset="0"/>
            </a:endParaRPr>
          </a:p>
          <a:p>
            <a:pPr>
              <a:lnSpc>
                <a:spcPts val="2000"/>
              </a:lnSpc>
            </a:pPr>
            <a:r>
              <a:rPr lang="en-US" altLang="zh-CN" sz="1800" b="1" dirty="0">
                <a:latin typeface="Arial" panose="020B0604020202020204" pitchFamily="34" charset="0"/>
              </a:rPr>
              <a:t>8.1.1  </a:t>
            </a:r>
            <a:r>
              <a:rPr lang="zh-CN" altLang="zh-CN" sz="1800" b="1" dirty="0">
                <a:latin typeface="Arial" panose="020B0604020202020204" pitchFamily="34" charset="0"/>
              </a:rPr>
              <a:t>系统竣工后，应进行工程验收，验收不合格不得投入使用。</a:t>
            </a:r>
            <a:endParaRPr lang="en-US" altLang="zh-CN" sz="1800" b="1" dirty="0">
              <a:latin typeface="Arial" panose="020B0604020202020204" pitchFamily="34" charset="0"/>
            </a:endParaRPr>
          </a:p>
          <a:p>
            <a:pPr>
              <a:lnSpc>
                <a:spcPts val="2000"/>
              </a:lnSpc>
            </a:pPr>
            <a:endParaRPr lang="zh-CN" altLang="en-US" sz="1800" dirty="0">
              <a:latin typeface="Arial" panose="020B0604020202020204" pitchFamily="34" charset="0"/>
            </a:endParaRPr>
          </a:p>
          <a:p>
            <a:pPr>
              <a:lnSpc>
                <a:spcPts val="2600"/>
              </a:lnSpc>
            </a:pPr>
            <a:r>
              <a:rPr lang="en-US" altLang="zh-CN" sz="1800" b="1" dirty="0">
                <a:latin typeface="Arial" panose="020B0604020202020204" pitchFamily="34" charset="0"/>
              </a:rPr>
              <a:t>8.2.7 </a:t>
            </a:r>
            <a:r>
              <a:rPr lang="en-US" altLang="zh-CN" sz="1800" dirty="0">
                <a:latin typeface="Arial" panose="020B0604020202020204" pitchFamily="34" charset="0"/>
              </a:rPr>
              <a:t> </a:t>
            </a:r>
            <a:r>
              <a:rPr lang="zh-CN" altLang="zh-CN" sz="1800" dirty="0">
                <a:latin typeface="Arial" panose="020B0604020202020204" pitchFamily="34" charset="0"/>
              </a:rPr>
              <a:t>系统工程质量验收判定条件，应符合下列规定：</a:t>
            </a:r>
          </a:p>
          <a:p>
            <a:pPr>
              <a:lnSpc>
                <a:spcPts val="2600"/>
              </a:lnSpc>
            </a:pPr>
            <a:r>
              <a:rPr lang="en-US" altLang="zh-CN" sz="1800" b="1" dirty="0">
                <a:latin typeface="Arial" panose="020B0604020202020204" pitchFamily="34" charset="0"/>
              </a:rPr>
              <a:t>    1</a:t>
            </a:r>
            <a:r>
              <a:rPr lang="en-US" altLang="zh-CN" sz="1800" dirty="0">
                <a:latin typeface="Arial" panose="020B0604020202020204" pitchFamily="34" charset="0"/>
              </a:rPr>
              <a:t>  </a:t>
            </a:r>
            <a:r>
              <a:rPr lang="zh-CN" altLang="zh-CN" sz="1800" dirty="0">
                <a:latin typeface="Arial" panose="020B0604020202020204" pitchFamily="34" charset="0"/>
              </a:rPr>
              <a:t>系统的设备、部件型号规格与设计不符，无出厂质量合格证明文件及符合国家市场准入制度规定的文件，系统验收不符合本标准第</a:t>
            </a:r>
            <a:r>
              <a:rPr lang="en-US" altLang="zh-CN" sz="1800" dirty="0">
                <a:latin typeface="Arial" panose="020B0604020202020204" pitchFamily="34" charset="0"/>
              </a:rPr>
              <a:t>8.2.2</a:t>
            </a:r>
            <a:r>
              <a:rPr lang="zh-CN" altLang="zh-CN" sz="1800" dirty="0">
                <a:latin typeface="Arial" panose="020B0604020202020204" pitchFamily="34" charset="0"/>
              </a:rPr>
              <a:t>条～第</a:t>
            </a:r>
            <a:r>
              <a:rPr lang="en-US" altLang="zh-CN" sz="1800" dirty="0">
                <a:latin typeface="Arial" panose="020B0604020202020204" pitchFamily="34" charset="0"/>
              </a:rPr>
              <a:t>8.2.6</a:t>
            </a:r>
            <a:r>
              <a:rPr lang="zh-CN" altLang="zh-CN" sz="1800" dirty="0">
                <a:latin typeface="Arial" panose="020B0604020202020204" pitchFamily="34" charset="0"/>
              </a:rPr>
              <a:t>条任一款功能及主要性能参数要求的，定为</a:t>
            </a:r>
            <a:r>
              <a:rPr lang="en-US" altLang="zh-CN" sz="1800" dirty="0">
                <a:latin typeface="Arial" panose="020B0604020202020204" pitchFamily="34" charset="0"/>
              </a:rPr>
              <a:t>A</a:t>
            </a:r>
            <a:r>
              <a:rPr lang="zh-CN" altLang="zh-CN" sz="1800" dirty="0">
                <a:latin typeface="Arial" panose="020B0604020202020204" pitchFamily="34" charset="0"/>
              </a:rPr>
              <a:t>类不合格；</a:t>
            </a:r>
          </a:p>
          <a:p>
            <a:pPr>
              <a:lnSpc>
                <a:spcPts val="2600"/>
              </a:lnSpc>
            </a:pPr>
            <a:r>
              <a:rPr lang="en-US" altLang="zh-CN" sz="1800" b="1" dirty="0">
                <a:latin typeface="Arial" panose="020B0604020202020204" pitchFamily="34" charset="0"/>
              </a:rPr>
              <a:t>    2 </a:t>
            </a:r>
            <a:r>
              <a:rPr lang="en-US" altLang="zh-CN" sz="1800" dirty="0">
                <a:latin typeface="Arial" panose="020B0604020202020204" pitchFamily="34" charset="0"/>
              </a:rPr>
              <a:t> </a:t>
            </a:r>
            <a:r>
              <a:rPr lang="zh-CN" altLang="zh-CN" sz="1800" dirty="0">
                <a:latin typeface="Arial" panose="020B0604020202020204" pitchFamily="34" charset="0"/>
              </a:rPr>
              <a:t>不符合本标准第</a:t>
            </a:r>
            <a:r>
              <a:rPr lang="en-US" altLang="zh-CN" sz="1800" dirty="0">
                <a:latin typeface="Arial" panose="020B0604020202020204" pitchFamily="34" charset="0"/>
              </a:rPr>
              <a:t>8.1.4</a:t>
            </a:r>
            <a:r>
              <a:rPr lang="zh-CN" altLang="zh-CN" sz="1800" dirty="0">
                <a:latin typeface="Arial" panose="020B0604020202020204" pitchFamily="34" charset="0"/>
              </a:rPr>
              <a:t>条任一款要求的定为</a:t>
            </a:r>
            <a:r>
              <a:rPr lang="en-US" altLang="zh-CN" sz="1800" dirty="0">
                <a:latin typeface="Arial" panose="020B0604020202020204" pitchFamily="34" charset="0"/>
              </a:rPr>
              <a:t>B</a:t>
            </a:r>
            <a:r>
              <a:rPr lang="zh-CN" altLang="zh-CN" sz="1800" dirty="0">
                <a:latin typeface="Arial" panose="020B0604020202020204" pitchFamily="34" charset="0"/>
              </a:rPr>
              <a:t>类不合格；</a:t>
            </a:r>
          </a:p>
          <a:p>
            <a:pPr>
              <a:lnSpc>
                <a:spcPts val="2600"/>
              </a:lnSpc>
            </a:pPr>
            <a:r>
              <a:rPr lang="en-US" altLang="zh-CN" sz="1800" b="1" dirty="0">
                <a:latin typeface="Arial" panose="020B0604020202020204" pitchFamily="34" charset="0"/>
              </a:rPr>
              <a:t>    3 </a:t>
            </a:r>
            <a:r>
              <a:rPr lang="en-US" altLang="zh-CN" sz="1800" dirty="0">
                <a:latin typeface="Arial" panose="020B0604020202020204" pitchFamily="34" charset="0"/>
              </a:rPr>
              <a:t> </a:t>
            </a:r>
            <a:r>
              <a:rPr lang="zh-CN" altLang="zh-CN" sz="1800" dirty="0">
                <a:latin typeface="Arial" panose="020B0604020202020204" pitchFamily="34" charset="0"/>
              </a:rPr>
              <a:t>不符合本标准第</a:t>
            </a:r>
            <a:r>
              <a:rPr lang="en-US" altLang="zh-CN" sz="1800" dirty="0">
                <a:latin typeface="Arial" panose="020B0604020202020204" pitchFamily="34" charset="0"/>
              </a:rPr>
              <a:t>8.2.1</a:t>
            </a:r>
            <a:r>
              <a:rPr lang="zh-CN" altLang="zh-CN" sz="1800" dirty="0">
                <a:latin typeface="Arial" panose="020B0604020202020204" pitchFamily="34" charset="0"/>
              </a:rPr>
              <a:t>条任一款要求的定为</a:t>
            </a:r>
            <a:r>
              <a:rPr lang="en-US" altLang="zh-CN" sz="1800" dirty="0">
                <a:latin typeface="Arial" panose="020B0604020202020204" pitchFamily="34" charset="0"/>
              </a:rPr>
              <a:t>C</a:t>
            </a:r>
            <a:r>
              <a:rPr lang="zh-CN" altLang="zh-CN" sz="1800" dirty="0">
                <a:latin typeface="Arial" panose="020B0604020202020204" pitchFamily="34" charset="0"/>
              </a:rPr>
              <a:t>类不合格；</a:t>
            </a:r>
          </a:p>
          <a:p>
            <a:pPr>
              <a:lnSpc>
                <a:spcPts val="2600"/>
              </a:lnSpc>
            </a:pPr>
            <a:r>
              <a:rPr lang="en-US" altLang="zh-CN" sz="1800" b="1" dirty="0">
                <a:latin typeface="Arial" panose="020B0604020202020204" pitchFamily="34" charset="0"/>
              </a:rPr>
              <a:t>    4 </a:t>
            </a:r>
            <a:r>
              <a:rPr lang="en-US" altLang="zh-CN" sz="1800" dirty="0">
                <a:latin typeface="Arial" panose="020B0604020202020204" pitchFamily="34" charset="0"/>
              </a:rPr>
              <a:t> </a:t>
            </a:r>
            <a:r>
              <a:rPr lang="zh-CN" altLang="zh-CN" sz="1800" dirty="0">
                <a:solidFill>
                  <a:srgbClr val="FF0000"/>
                </a:solidFill>
                <a:latin typeface="Arial" panose="020B0604020202020204" pitchFamily="34" charset="0"/>
              </a:rPr>
              <a:t>系统验收合格判定应为：</a:t>
            </a:r>
            <a:r>
              <a:rPr lang="en-US" altLang="zh-CN" sz="1800" dirty="0">
                <a:solidFill>
                  <a:srgbClr val="FF0000"/>
                </a:solidFill>
                <a:latin typeface="Arial" panose="020B0604020202020204" pitchFamily="34" charset="0"/>
              </a:rPr>
              <a:t>A=0,</a:t>
            </a:r>
            <a:r>
              <a:rPr lang="zh-CN" altLang="zh-CN" sz="1800" dirty="0">
                <a:solidFill>
                  <a:srgbClr val="FF0000"/>
                </a:solidFill>
                <a:latin typeface="Arial" panose="020B0604020202020204" pitchFamily="34" charset="0"/>
              </a:rPr>
              <a:t>且</a:t>
            </a:r>
            <a:r>
              <a:rPr lang="en-US" altLang="zh-CN" sz="1800" dirty="0">
                <a:solidFill>
                  <a:srgbClr val="FF0000"/>
                </a:solidFill>
                <a:latin typeface="Arial" panose="020B0604020202020204" pitchFamily="34" charset="0"/>
              </a:rPr>
              <a:t>B</a:t>
            </a:r>
            <a:r>
              <a:rPr lang="zh-CN" altLang="zh-CN" sz="1800" dirty="0">
                <a:solidFill>
                  <a:srgbClr val="FF0000"/>
                </a:solidFill>
                <a:latin typeface="Arial" panose="020B0604020202020204" pitchFamily="34" charset="0"/>
              </a:rPr>
              <a:t>≤</a:t>
            </a:r>
            <a:r>
              <a:rPr lang="en-US" altLang="zh-CN" sz="1800" dirty="0">
                <a:solidFill>
                  <a:srgbClr val="FF0000"/>
                </a:solidFill>
                <a:latin typeface="Arial" panose="020B0604020202020204" pitchFamily="34" charset="0"/>
              </a:rPr>
              <a:t>2</a:t>
            </a:r>
            <a:r>
              <a:rPr lang="zh-CN" altLang="zh-CN" sz="1800" dirty="0">
                <a:solidFill>
                  <a:srgbClr val="FF0000"/>
                </a:solidFill>
                <a:latin typeface="Arial" panose="020B0604020202020204" pitchFamily="34" charset="0"/>
              </a:rPr>
              <a:t>，</a:t>
            </a:r>
            <a:r>
              <a:rPr lang="en-US" altLang="zh-CN" sz="1800" dirty="0">
                <a:solidFill>
                  <a:srgbClr val="FF0000"/>
                </a:solidFill>
                <a:latin typeface="Arial" panose="020B0604020202020204" pitchFamily="34" charset="0"/>
              </a:rPr>
              <a:t>B+C</a:t>
            </a:r>
            <a:r>
              <a:rPr lang="zh-CN" altLang="zh-CN" sz="1800" dirty="0">
                <a:solidFill>
                  <a:srgbClr val="FF0000"/>
                </a:solidFill>
                <a:latin typeface="Arial" panose="020B0604020202020204" pitchFamily="34" charset="0"/>
              </a:rPr>
              <a:t>≤</a:t>
            </a:r>
            <a:r>
              <a:rPr lang="en-US" altLang="zh-CN" sz="1800" dirty="0">
                <a:solidFill>
                  <a:srgbClr val="FF0000"/>
                </a:solidFill>
                <a:latin typeface="Arial" panose="020B0604020202020204" pitchFamily="34" charset="0"/>
              </a:rPr>
              <a:t>6</a:t>
            </a:r>
            <a:r>
              <a:rPr lang="zh-CN" altLang="zh-CN" sz="1800" dirty="0">
                <a:solidFill>
                  <a:srgbClr val="FF0000"/>
                </a:solidFill>
                <a:latin typeface="Arial" panose="020B0604020202020204" pitchFamily="34" charset="0"/>
              </a:rPr>
              <a:t>为合格，否则为不合格</a:t>
            </a:r>
            <a:r>
              <a:rPr lang="zh-CN" altLang="zh-CN" sz="1800" dirty="0">
                <a:latin typeface="Arial" panose="020B0604020202020204" pitchFamily="34" charset="0"/>
              </a:rPr>
              <a:t>。</a:t>
            </a:r>
            <a:endParaRPr lang="zh-CN" altLang="zh-CN" sz="1800" b="1" dirty="0">
              <a:latin typeface="Arial" panose="020B0604020202020204" pitchFamily="34" charset="0"/>
            </a:endParaRPr>
          </a:p>
          <a:p>
            <a:pPr>
              <a:lnSpc>
                <a:spcPts val="2600"/>
              </a:lnSpc>
            </a:pPr>
            <a:endParaRPr lang="zh-CN" altLang="en-US" sz="1800" dirty="0">
              <a:latin typeface="Arial" panose="020B0604020202020204" pitchFamily="34" charset="0"/>
            </a:endParaRPr>
          </a:p>
          <a:p>
            <a:pPr>
              <a:lnSpc>
                <a:spcPts val="3365"/>
              </a:lnSpc>
            </a:pPr>
            <a:endParaRPr lang="zh-CN" altLang="en-US" sz="1800"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600"/>
              </a:lnSpc>
            </a:pPr>
            <a:endParaRPr lang="zh-CN" altLang="en-US" sz="1800" b="1" dirty="0">
              <a:latin typeface="Arial" panose="020B0604020202020204" pitchFamily="34" charset="0"/>
            </a:endParaRPr>
          </a:p>
          <a:p>
            <a:pPr>
              <a:lnSpc>
                <a:spcPts val="3200"/>
              </a:lnSpc>
            </a:pPr>
            <a:endParaRPr lang="en-US" altLang="zh-CN" sz="2200" dirty="0">
              <a:latin typeface="Arial" panose="020B0604020202020204" pitchFamily="34" charset="0"/>
            </a:endParaRPr>
          </a:p>
          <a:p>
            <a:pPr>
              <a:lnSpc>
                <a:spcPts val="3200"/>
              </a:lnSpc>
            </a:pPr>
            <a:endParaRPr lang="en-US" altLang="zh-CN" sz="2200" b="1" dirty="0"/>
          </a:p>
        </p:txBody>
      </p:sp>
    </p:spTree>
  </p:cSld>
  <p:clrMapOvr>
    <a:masterClrMapping/>
  </p:clrMapOvr>
  <p:transition spd="slow">
    <p:cut/>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285999" y="3013502"/>
            <a:ext cx="5238206" cy="1323439"/>
          </a:xfrm>
          <a:prstGeom prst="rect">
            <a:avLst/>
          </a:prstGeom>
        </p:spPr>
        <p:txBody>
          <a:bodyPr wrap="square">
            <a:spAutoFit/>
          </a:bodyPr>
          <a:lstStyle/>
          <a:p>
            <a:pPr lvl="0" eaLnBrk="0" hangingPunct="0"/>
            <a:r>
              <a:rPr lang="zh-CN" altLang="en-US" sz="4000" b="1" dirty="0" smtClean="0">
                <a:latin typeface="幼圆" pitchFamily="49" charset="-122"/>
                <a:ea typeface="幼圆" pitchFamily="49" charset="-122"/>
              </a:rPr>
              <a:t>标准管理组：四川消防研究所</a:t>
            </a:r>
            <a:endParaRPr lang="en-US" altLang="zh-CN" sz="4000" b="1" dirty="0" smtClean="0">
              <a:latin typeface="幼圆" pitchFamily="49" charset="-122"/>
              <a:ea typeface="幼圆" pitchFamily="49" charset="-122"/>
            </a:endParaRPr>
          </a:p>
          <a:p>
            <a:pPr lvl="0" eaLnBrk="0" hangingPunct="0"/>
            <a:r>
              <a:rPr lang="zh-CN" altLang="en-US" sz="4000" b="1" dirty="0" smtClean="0">
                <a:latin typeface="幼圆" pitchFamily="49" charset="-122"/>
                <a:ea typeface="幼圆" pitchFamily="49" charset="-122"/>
              </a:rPr>
              <a:t>电话</a:t>
            </a:r>
            <a:r>
              <a:rPr lang="en-US" altLang="zh-CN" sz="4000" b="1" dirty="0" smtClean="0">
                <a:latin typeface="幼圆" pitchFamily="49" charset="-122"/>
                <a:ea typeface="幼圆" pitchFamily="49" charset="-122"/>
              </a:rPr>
              <a:t>/</a:t>
            </a:r>
            <a:r>
              <a:rPr lang="zh-CN" altLang="en-US" sz="4000" b="1" dirty="0" smtClean="0">
                <a:latin typeface="幼圆" pitchFamily="49" charset="-122"/>
                <a:ea typeface="幼圆" pitchFamily="49" charset="-122"/>
              </a:rPr>
              <a:t>传真： </a:t>
            </a:r>
            <a:r>
              <a:rPr lang="en-US" altLang="zh-CN" sz="4000" b="1" dirty="0" smtClean="0">
                <a:latin typeface="幼圆" pitchFamily="49" charset="-122"/>
                <a:ea typeface="幼圆" pitchFamily="49" charset="-122"/>
              </a:rPr>
              <a:t>028-87512012</a:t>
            </a:r>
          </a:p>
          <a:p>
            <a:pPr lvl="0" eaLnBrk="0" hangingPunct="0"/>
            <a:r>
              <a:rPr lang="zh-CN" altLang="en-US" sz="4000" b="1" dirty="0" smtClean="0">
                <a:latin typeface="幼圆" pitchFamily="49" charset="-122"/>
                <a:ea typeface="幼圆" pitchFamily="49" charset="-122"/>
              </a:rPr>
              <a:t>邮     箱</a:t>
            </a:r>
            <a:r>
              <a:rPr lang="zh-CN" altLang="en-US" sz="4000" b="1" dirty="0">
                <a:latin typeface="幼圆" pitchFamily="49" charset="-122"/>
                <a:ea typeface="幼圆" pitchFamily="49" charset="-122"/>
              </a:rPr>
              <a:t>： </a:t>
            </a:r>
            <a:r>
              <a:rPr lang="en-US" altLang="zh-CN" sz="4000" b="1" dirty="0">
                <a:latin typeface="幼圆" pitchFamily="49" charset="-122"/>
                <a:ea typeface="幼圆" pitchFamily="49" charset="-122"/>
              </a:rPr>
              <a:t>wangjdyx@163.com</a:t>
            </a:r>
          </a:p>
        </p:txBody>
      </p:sp>
    </p:spTree>
    <p:extLst>
      <p:ext uri="{BB962C8B-B14F-4D97-AF65-F5344CB8AC3E}">
        <p14:creationId xmlns:p14="http://schemas.microsoft.com/office/powerpoint/2010/main" val="260868880"/>
      </p:ext>
    </p:extLst>
  </p:cSld>
  <p:clrMapOvr>
    <a:masterClrMapping/>
  </p:clrMapOvr>
  <p:transition spd="slow">
    <p:cut/>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矩形 1"/>
          <p:cNvSpPr/>
          <p:nvPr/>
        </p:nvSpPr>
        <p:spPr>
          <a:xfrm>
            <a:off x="1701800" y="3290888"/>
            <a:ext cx="5740400" cy="1425575"/>
          </a:xfrm>
          <a:prstGeom prst="rect">
            <a:avLst/>
          </a:prstGeom>
          <a:noFill/>
          <a:ln w="9525">
            <a:noFill/>
          </a:ln>
        </p:spPr>
        <p:txBody>
          <a:bodyPr wrap="none">
            <a:spAutoFit/>
          </a:bodyPr>
          <a:lstStyle/>
          <a:p>
            <a:pPr algn="ctr"/>
            <a:r>
              <a:rPr lang="zh-CN" altLang="zh-CN" sz="13000" dirty="0">
                <a:solidFill>
                  <a:srgbClr val="FF0000"/>
                </a:solidFill>
                <a:latin typeface="华文彩云" pitchFamily="2" charset="-122"/>
                <a:ea typeface="华文行楷" pitchFamily="2" charset="-122"/>
              </a:rPr>
              <a:t>谢谢大家！</a:t>
            </a:r>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9731</Words>
  <Application>Microsoft Office PowerPoint</Application>
  <PresentationFormat>全屏显示(4:3)</PresentationFormat>
  <Paragraphs>925</Paragraphs>
  <Slides>101</Slides>
  <Notes>1</Notes>
  <HiddenSlides>0</HiddenSlides>
  <MMClips>0</MMClips>
  <ScaleCrop>false</ScaleCrop>
  <HeadingPairs>
    <vt:vector size="4" baseType="variant">
      <vt:variant>
        <vt:lpstr>主题</vt:lpstr>
      </vt:variant>
      <vt:variant>
        <vt:i4>3</vt:i4>
      </vt:variant>
      <vt:variant>
        <vt:lpstr>幻灯片标题</vt:lpstr>
      </vt:variant>
      <vt:variant>
        <vt:i4>101</vt:i4>
      </vt:variant>
    </vt:vector>
  </HeadingPairs>
  <TitlesOfParts>
    <vt:vector size="104" baseType="lpstr">
      <vt:lpstr>Office 主题​​</vt:lpstr>
      <vt:lpstr>1_Office 主题​​</vt:lpstr>
      <vt:lpstr>2_Office 主题​​</vt:lpstr>
      <vt:lpstr>PowerPoint 演示文稿</vt:lpstr>
      <vt:lpstr> 《建筑防烟排烟系统技术标准》 GB51251---2017</vt:lpstr>
      <vt:lpstr>PowerPoint 演示文稿</vt:lpstr>
      <vt:lpstr>PowerPoint 演示文稿</vt:lpstr>
      <vt:lpstr>标准编制思路及原则</vt:lpstr>
      <vt:lpstr>标准编制思路及原则</vt:lpstr>
      <vt:lpstr>标准编制思路及原则</vt:lpstr>
      <vt:lpstr>PowerPoint 演示文稿</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标准主要解决的问题</vt:lpstr>
      <vt:lpstr>PowerPoint 演示文稿</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PowerPoint 演示文稿</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标准主要条文</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建筑外保温系统及外墙装饰防火</dc:title>
  <dc:creator>*</dc:creator>
  <cp:lastModifiedBy>胡锐</cp:lastModifiedBy>
  <cp:revision>1335</cp:revision>
  <dcterms:created xsi:type="dcterms:W3CDTF">2009-08-02T01:00:00Z</dcterms:created>
  <dcterms:modified xsi:type="dcterms:W3CDTF">2018-08-27T01:04:00Z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